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12" r:id="rId2"/>
    <p:sldId id="716" r:id="rId3"/>
    <p:sldId id="423" r:id="rId4"/>
    <p:sldId id="433" r:id="rId5"/>
    <p:sldId id="261" r:id="rId6"/>
    <p:sldId id="717" r:id="rId7"/>
    <p:sldId id="718" r:id="rId8"/>
    <p:sldId id="719" r:id="rId9"/>
    <p:sldId id="720" r:id="rId10"/>
    <p:sldId id="721" r:id="rId11"/>
    <p:sldId id="724" r:id="rId12"/>
    <p:sldId id="722" r:id="rId13"/>
    <p:sldId id="723" r:id="rId14"/>
    <p:sldId id="673" r:id="rId15"/>
    <p:sldId id="725" r:id="rId16"/>
    <p:sldId id="429" r:id="rId17"/>
    <p:sldId id="726" r:id="rId18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75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128588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75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257175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75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385763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75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51435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75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642938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75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771525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75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900113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75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10287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75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8FD"/>
    <a:srgbClr val="928F8E"/>
    <a:srgbClr val="DCDBDB"/>
    <a:srgbClr val="D4DDF0"/>
    <a:srgbClr val="E4E7FC"/>
    <a:srgbClr val="1847E7"/>
    <a:srgbClr val="F4F4F4"/>
    <a:srgbClr val="EDECEC"/>
    <a:srgbClr val="C2C1C0"/>
    <a:srgbClr val="BFBD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CACA"/>
          </a:solidFill>
        </a:fill>
      </a:tcStyle>
    </a:wholeTbl>
    <a:band2H>
      <a:tcTxStyle/>
      <a:tcStyle>
        <a:tcBdr/>
        <a:fill>
          <a:solidFill>
            <a:srgbClr val="FA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BCB"/>
          </a:solidFill>
        </a:fill>
      </a:tcStyle>
    </a:wholeTbl>
    <a:band2H>
      <a:tcTxStyle/>
      <a:tcStyle>
        <a:tcBdr/>
        <a:fill>
          <a:solidFill>
            <a:srgbClr val="F2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8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chemeClr val="accent3"/>
              </a:solidFill>
              <a:prstDash val="solid"/>
              <a:round/>
            </a:ln>
          </a:left>
          <a:right>
            <a:ln w="25400" cap="flat">
              <a:solidFill>
                <a:schemeClr val="accent3"/>
              </a:solidFill>
              <a:prstDash val="solid"/>
              <a:round/>
            </a:ln>
          </a:right>
          <a:top>
            <a:ln w="25400" cap="flat">
              <a:solidFill>
                <a:schemeClr val="accent3"/>
              </a:solidFill>
              <a:prstDash val="solid"/>
              <a:round/>
            </a:ln>
          </a:top>
          <a:bottom>
            <a:ln w="254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solidFill>
                <a:schemeClr val="accent3"/>
              </a:solidFill>
              <a:prstDash val="solid"/>
              <a:round/>
            </a:ln>
          </a:insideH>
          <a:insideV>
            <a:ln w="254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chemeClr val="accent3"/>
              </a:solidFill>
              <a:prstDash val="solid"/>
              <a:round/>
            </a:ln>
          </a:left>
          <a:right>
            <a:ln w="25400" cap="flat">
              <a:solidFill>
                <a:schemeClr val="accent3"/>
              </a:solidFill>
              <a:prstDash val="solid"/>
              <a:round/>
            </a:ln>
          </a:right>
          <a:top>
            <a:ln w="25400" cap="flat">
              <a:solidFill>
                <a:schemeClr val="accent3"/>
              </a:solidFill>
              <a:prstDash val="solid"/>
              <a:round/>
            </a:ln>
          </a:top>
          <a:bottom>
            <a:ln w="254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solidFill>
                <a:schemeClr val="accent3"/>
              </a:solidFill>
              <a:prstDash val="solid"/>
              <a:round/>
            </a:ln>
          </a:insideH>
          <a:insideV>
            <a:ln w="254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>
              <a:alpha val="20000"/>
            </a:schemeClr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chemeClr val="accent3"/>
              </a:solidFill>
              <a:prstDash val="solid"/>
              <a:round/>
            </a:ln>
          </a:left>
          <a:right>
            <a:ln w="25400" cap="flat">
              <a:solidFill>
                <a:schemeClr val="accent3"/>
              </a:solidFill>
              <a:prstDash val="solid"/>
              <a:round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254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solidFill>
                <a:schemeClr val="accent3"/>
              </a:solidFill>
              <a:prstDash val="solid"/>
              <a:round/>
            </a:ln>
          </a:insideH>
          <a:insideV>
            <a:ln w="25400" cap="flat">
              <a:solidFill>
                <a:schemeClr val="accent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chemeClr val="accent3"/>
              </a:solidFill>
              <a:prstDash val="solid"/>
              <a:round/>
            </a:ln>
          </a:left>
          <a:right>
            <a:ln w="25400" cap="flat">
              <a:solidFill>
                <a:schemeClr val="accent3"/>
              </a:solidFill>
              <a:prstDash val="solid"/>
              <a:round/>
            </a:ln>
          </a:right>
          <a:top>
            <a:ln w="254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solidFill>
                <a:schemeClr val="accent3"/>
              </a:solidFill>
              <a:prstDash val="solid"/>
              <a:round/>
            </a:ln>
          </a:insideH>
          <a:insideV>
            <a:ln w="25400" cap="flat">
              <a:solidFill>
                <a:schemeClr val="accent3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05"/>
    <p:restoredTop sz="94991"/>
  </p:normalViewPr>
  <p:slideViewPr>
    <p:cSldViewPr snapToGrid="0" snapToObjects="1">
      <p:cViewPr varScale="1">
        <p:scale>
          <a:sx n="106" d="100"/>
          <a:sy n="106" d="100"/>
        </p:scale>
        <p:origin x="920" y="176"/>
      </p:cViewPr>
      <p:guideLst/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400" latinLnBrk="0">
      <a:defRPr sz="1200">
        <a:latin typeface="+mj-lt"/>
        <a:ea typeface="+mj-ea"/>
        <a:cs typeface="+mj-cs"/>
        <a:sym typeface="Arial"/>
      </a:defRPr>
    </a:lvl1pPr>
    <a:lvl2pPr indent="85725" defTabSz="914400" latinLnBrk="0">
      <a:defRPr sz="1200">
        <a:latin typeface="+mj-lt"/>
        <a:ea typeface="+mj-ea"/>
        <a:cs typeface="+mj-cs"/>
        <a:sym typeface="Arial"/>
      </a:defRPr>
    </a:lvl2pPr>
    <a:lvl3pPr indent="171450" defTabSz="914400" latinLnBrk="0">
      <a:defRPr sz="1200">
        <a:latin typeface="+mj-lt"/>
        <a:ea typeface="+mj-ea"/>
        <a:cs typeface="+mj-cs"/>
        <a:sym typeface="Arial"/>
      </a:defRPr>
    </a:lvl3pPr>
    <a:lvl4pPr indent="257175" defTabSz="914400" latinLnBrk="0">
      <a:defRPr sz="1200">
        <a:latin typeface="+mj-lt"/>
        <a:ea typeface="+mj-ea"/>
        <a:cs typeface="+mj-cs"/>
        <a:sym typeface="Arial"/>
      </a:defRPr>
    </a:lvl4pPr>
    <a:lvl5pPr indent="342900" defTabSz="914400" latinLnBrk="0">
      <a:defRPr sz="1200">
        <a:latin typeface="+mj-lt"/>
        <a:ea typeface="+mj-ea"/>
        <a:cs typeface="+mj-cs"/>
        <a:sym typeface="Arial"/>
      </a:defRPr>
    </a:lvl5pPr>
    <a:lvl6pPr indent="428625" defTabSz="914400" latinLnBrk="0">
      <a:defRPr sz="1200">
        <a:latin typeface="+mj-lt"/>
        <a:ea typeface="+mj-ea"/>
        <a:cs typeface="+mj-cs"/>
        <a:sym typeface="Arial"/>
      </a:defRPr>
    </a:lvl6pPr>
    <a:lvl7pPr indent="514350" defTabSz="914400" latinLnBrk="0">
      <a:defRPr sz="1200">
        <a:latin typeface="+mj-lt"/>
        <a:ea typeface="+mj-ea"/>
        <a:cs typeface="+mj-cs"/>
        <a:sym typeface="Arial"/>
      </a:defRPr>
    </a:lvl7pPr>
    <a:lvl8pPr indent="600075" defTabSz="914400" latinLnBrk="0">
      <a:defRPr sz="1200">
        <a:latin typeface="+mj-lt"/>
        <a:ea typeface="+mj-ea"/>
        <a:cs typeface="+mj-cs"/>
        <a:sym typeface="Arial"/>
      </a:defRPr>
    </a:lvl8pPr>
    <a:lvl9pPr indent="685800" defTabSz="9144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defTabSz="914400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2464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1200" dirty="0"/>
              <a:t>L</a:t>
            </a:r>
            <a:r>
              <a:rPr lang="fr-FR" sz="1200" dirty="0" err="1"/>
              <a:t>ight</a:t>
            </a:r>
            <a:r>
              <a:rPr lang="x-none" sz="1200" dirty="0"/>
              <a:t> </a:t>
            </a:r>
            <a:r>
              <a:rPr lang="fr-FR" sz="1200" dirty="0"/>
              <a:t>s</a:t>
            </a:r>
            <a:r>
              <a:rPr lang="x-none" sz="1200" dirty="0"/>
              <a:t>c</a:t>
            </a:r>
            <a:r>
              <a:rPr lang="fr-FR" sz="1200" dirty="0"/>
              <a:t>a</a:t>
            </a:r>
            <a:r>
              <a:rPr lang="x-none" sz="1200" dirty="0"/>
              <a:t>t</a:t>
            </a:r>
            <a:r>
              <a:rPr lang="fr-FR" sz="1200" dirty="0"/>
              <a:t>t</a:t>
            </a:r>
            <a:r>
              <a:rPr lang="x-none" sz="1200" dirty="0"/>
              <a:t>e</a:t>
            </a:r>
            <a:r>
              <a:rPr lang="fr-FR" sz="1200" dirty="0"/>
              <a:t>r</a:t>
            </a:r>
            <a:r>
              <a:rPr lang="x-none" sz="1200" dirty="0"/>
              <a:t>i</a:t>
            </a:r>
            <a:r>
              <a:rPr lang="fr-FR" sz="1200" dirty="0"/>
              <a:t>n</a:t>
            </a:r>
            <a:r>
              <a:rPr lang="x-none" sz="1200" dirty="0"/>
              <a:t>g con</a:t>
            </a:r>
            <a:r>
              <a:rPr lang="fr-FR" sz="1200" dirty="0"/>
              <a:t>si</a:t>
            </a:r>
            <a:r>
              <a:rPr lang="x-none" sz="1200" dirty="0"/>
              <a:t>derably </a:t>
            </a:r>
            <a:r>
              <a:rPr lang="fr-FR" sz="1200" dirty="0"/>
              <a:t>i</a:t>
            </a:r>
            <a:r>
              <a:rPr lang="x-none" sz="1200" dirty="0"/>
              <a:t>m</a:t>
            </a:r>
            <a:r>
              <a:rPr lang="fr-FR" sz="1200" dirty="0"/>
              <a:t>p</a:t>
            </a:r>
            <a:r>
              <a:rPr lang="x-none" sz="1200" dirty="0"/>
              <a:t>a</a:t>
            </a:r>
            <a:r>
              <a:rPr lang="fr-FR" sz="1200" dirty="0"/>
              <a:t>c</a:t>
            </a:r>
            <a:r>
              <a:rPr lang="x-none" sz="1200" dirty="0"/>
              <a:t>t</a:t>
            </a:r>
            <a:r>
              <a:rPr lang="fr-FR" sz="1200" dirty="0"/>
              <a:t>s</a:t>
            </a:r>
            <a:r>
              <a:rPr lang="x-none" sz="1200" dirty="0"/>
              <a:t> </a:t>
            </a:r>
            <a:r>
              <a:rPr lang="fr-FR" sz="1200" dirty="0"/>
              <a:t>p</a:t>
            </a:r>
            <a:r>
              <a:rPr lang="x-none" sz="1200" dirty="0"/>
              <a:t>r</a:t>
            </a:r>
            <a:r>
              <a:rPr lang="fr-FR" sz="1200" dirty="0"/>
              <a:t>i</a:t>
            </a:r>
            <a:r>
              <a:rPr lang="x-none" sz="1200" dirty="0"/>
              <a:t>n</a:t>
            </a:r>
            <a:r>
              <a:rPr lang="fr-FR" sz="1200" dirty="0"/>
              <a:t>t</a:t>
            </a:r>
            <a:r>
              <a:rPr lang="x-none" sz="1200" dirty="0"/>
              <a:t> </a:t>
            </a:r>
            <a:r>
              <a:rPr lang="fr-FR" sz="1200" dirty="0"/>
              <a:t>f</a:t>
            </a:r>
            <a:r>
              <a:rPr lang="x-none" sz="1200" dirty="0"/>
              <a:t>i</a:t>
            </a:r>
            <a:r>
              <a:rPr lang="fr-FR" sz="1200" dirty="0"/>
              <a:t>d</a:t>
            </a:r>
            <a:r>
              <a:rPr lang="x-none" sz="1200" dirty="0"/>
              <a:t>e</a:t>
            </a:r>
            <a:r>
              <a:rPr lang="fr-FR" sz="1200" dirty="0"/>
              <a:t>l</a:t>
            </a:r>
            <a:r>
              <a:rPr lang="x-none" sz="1200" dirty="0"/>
              <a:t>i</a:t>
            </a:r>
            <a:r>
              <a:rPr lang="fr-FR" sz="1200" dirty="0"/>
              <a:t>t</a:t>
            </a:r>
            <a:r>
              <a:rPr lang="x-none" sz="1200" dirty="0"/>
              <a:t>y:</a:t>
            </a:r>
          </a:p>
          <a:p>
            <a:endParaRPr lang="x-none" sz="750" dirty="0"/>
          </a:p>
          <a:p>
            <a:pPr marL="214313" indent="-214313">
              <a:buFontTx/>
              <a:buChar char="-"/>
            </a:pPr>
            <a:r>
              <a:rPr lang="fr-FR" sz="1200" dirty="0"/>
              <a:t>G</a:t>
            </a:r>
            <a:r>
              <a:rPr lang="x-none" sz="1200" dirty="0"/>
              <a:t>l</a:t>
            </a:r>
            <a:r>
              <a:rPr lang="fr-FR" sz="1200" dirty="0"/>
              <a:t>o</a:t>
            </a:r>
            <a:r>
              <a:rPr lang="x-none" sz="1200" dirty="0"/>
              <a:t>b</a:t>
            </a:r>
            <a:r>
              <a:rPr lang="fr-FR" sz="1200" dirty="0"/>
              <a:t>a</a:t>
            </a:r>
            <a:r>
              <a:rPr lang="x-none" sz="1200" dirty="0"/>
              <a:t>l </a:t>
            </a:r>
            <a:r>
              <a:rPr lang="fr-FR" sz="1200" dirty="0"/>
              <a:t>l</a:t>
            </a:r>
            <a:r>
              <a:rPr lang="x-none" sz="1200" dirty="0"/>
              <a:t>o</a:t>
            </a:r>
            <a:r>
              <a:rPr lang="fr-FR" sz="1200" dirty="0"/>
              <a:t>s</a:t>
            </a:r>
            <a:r>
              <a:rPr lang="x-none" sz="1200" dirty="0"/>
              <a:t>s </a:t>
            </a:r>
            <a:r>
              <a:rPr lang="fr-FR" sz="1200" dirty="0"/>
              <a:t>o</a:t>
            </a:r>
            <a:r>
              <a:rPr lang="x-none" sz="1200" dirty="0"/>
              <a:t>f </a:t>
            </a:r>
            <a:r>
              <a:rPr lang="fr-FR" sz="1200" dirty="0"/>
              <a:t>r</a:t>
            </a:r>
            <a:r>
              <a:rPr lang="x-none" sz="1200" dirty="0"/>
              <a:t>e</a:t>
            </a:r>
            <a:r>
              <a:rPr lang="fr-FR" sz="1200" dirty="0"/>
              <a:t>s</a:t>
            </a:r>
            <a:r>
              <a:rPr lang="x-none" sz="1200" dirty="0"/>
              <a:t>o</a:t>
            </a:r>
            <a:r>
              <a:rPr lang="fr-FR" sz="1200" dirty="0"/>
              <a:t>l</a:t>
            </a:r>
            <a:r>
              <a:rPr lang="x-none" sz="1200" dirty="0"/>
              <a:t>u</a:t>
            </a:r>
            <a:r>
              <a:rPr lang="fr-FR" sz="1200" dirty="0"/>
              <a:t>t</a:t>
            </a:r>
            <a:r>
              <a:rPr lang="x-none" sz="1200" dirty="0"/>
              <a:t>i</a:t>
            </a:r>
            <a:r>
              <a:rPr lang="fr-FR" sz="1200" dirty="0"/>
              <a:t>o</a:t>
            </a:r>
            <a:r>
              <a:rPr lang="x-none" sz="1200" dirty="0"/>
              <a:t>n</a:t>
            </a:r>
          </a:p>
          <a:p>
            <a:pPr marL="214313" indent="-214313">
              <a:buFontTx/>
              <a:buChar char="-"/>
            </a:pPr>
            <a:endParaRPr lang="x-none" sz="450" dirty="0"/>
          </a:p>
          <a:p>
            <a:pPr marL="214313" indent="-214313">
              <a:buFontTx/>
              <a:buChar char="-"/>
            </a:pPr>
            <a:r>
              <a:rPr lang="x-none" sz="1200" dirty="0"/>
              <a:t>P</a:t>
            </a:r>
            <a:r>
              <a:rPr lang="en-US" sz="1200" dirty="0" err="1"/>
              <a:t>resence</a:t>
            </a:r>
            <a:r>
              <a:rPr lang="en-US" sz="1200" dirty="0"/>
              <a:t> (respectively absence) of </a:t>
            </a:r>
            <a:r>
              <a:rPr lang="en-US" sz="1200" dirty="0" err="1"/>
              <a:t>unwante</a:t>
            </a:r>
            <a:r>
              <a:rPr lang="x-none" sz="1200" dirty="0"/>
              <a:t>d </a:t>
            </a:r>
            <a:r>
              <a:rPr lang="en-US" sz="1200" dirty="0"/>
              <a:t>(respectively wanted) parts </a:t>
            </a:r>
            <a:endParaRPr lang="fr-FR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fr-F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9708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Kawata</a:t>
            </a:r>
            <a:endParaRPr lang="en-US" dirty="0"/>
          </a:p>
          <a:p>
            <a:r>
              <a:rPr lang="en-US" dirty="0"/>
              <a:t>Hecht</a:t>
            </a:r>
          </a:p>
          <a:p>
            <a:r>
              <a:rPr lang="en-US" dirty="0"/>
              <a:t>Taylor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fr-F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24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2" descr="Image 12">
            <a:extLst>
              <a:ext uri="{FF2B5EF4-FFF2-40B4-BE49-F238E27FC236}">
                <a16:creationId xmlns:a16="http://schemas.microsoft.com/office/drawing/2014/main" id="{E2626D5F-F512-1E40-B354-CC6EC4209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772401" y="0"/>
            <a:ext cx="1396839" cy="60453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38713C-0642-774A-B177-B3F4DE1739B0}"/>
              </a:ext>
            </a:extLst>
          </p:cNvPr>
          <p:cNvSpPr/>
          <p:nvPr userDrawn="1"/>
        </p:nvSpPr>
        <p:spPr>
          <a:xfrm>
            <a:off x="196645" y="593734"/>
            <a:ext cx="7575756" cy="10800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chemeClr val="bg1"/>
              </a:gs>
              <a:gs pos="51000">
                <a:schemeClr val="bg1"/>
              </a:gs>
            </a:gsLst>
            <a:lin ang="10800000" scaled="1"/>
          </a:gradFill>
          <a:ln w="3175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spc="0" normalizeH="0" baseline="0">
              <a:ln>
                <a:noFill/>
              </a:ln>
              <a:solidFill>
                <a:schemeClr val="accent3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99E85-FD29-8B4A-B6CD-CF246C0312BC}"/>
              </a:ext>
            </a:extLst>
          </p:cNvPr>
          <p:cNvSpPr txBox="1"/>
          <p:nvPr userDrawn="1"/>
        </p:nvSpPr>
        <p:spPr>
          <a:xfrm>
            <a:off x="8822003" y="4844967"/>
            <a:ext cx="441786" cy="41549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dirty="0"/>
              <a:t>/</a:t>
            </a: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AD442-AD9A-2948-BF4E-FFFBF221718F}"/>
              </a:ext>
            </a:extLst>
          </p:cNvPr>
          <p:cNvSpPr txBox="1"/>
          <p:nvPr userDrawn="1"/>
        </p:nvSpPr>
        <p:spPr>
          <a:xfrm>
            <a:off x="-108413" y="4863191"/>
            <a:ext cx="2710035" cy="41549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Doctoral Course: “3D printing with light”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11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 userDrawn="1">
  <p:cSld name="1_Titre et contenu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59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66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2" descr="Image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72401" y="0"/>
            <a:ext cx="1396839" cy="60453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 userDrawn="1"/>
        </p:nvSpPr>
        <p:spPr>
          <a:xfrm>
            <a:off x="196645" y="593734"/>
            <a:ext cx="7575756" cy="10800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chemeClr val="bg1"/>
              </a:gs>
              <a:gs pos="51000">
                <a:schemeClr val="bg1"/>
              </a:gs>
            </a:gsLst>
            <a:lin ang="10800000" scaled="1"/>
          </a:gradFill>
          <a:ln w="3175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spc="0" normalizeH="0" baseline="0">
              <a:ln>
                <a:noFill/>
              </a:ln>
              <a:solidFill>
                <a:schemeClr val="accent3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EDD4E-5693-1D44-B80C-AFC0D5237CB1}"/>
              </a:ext>
            </a:extLst>
          </p:cNvPr>
          <p:cNvSpPr txBox="1"/>
          <p:nvPr userDrawn="1"/>
        </p:nvSpPr>
        <p:spPr>
          <a:xfrm>
            <a:off x="-108413" y="4863191"/>
            <a:ext cx="2710035" cy="41549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Doctoral Course: “3D printing with light”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C7434D-4EFA-6341-A77F-F76D335FA93C}"/>
              </a:ext>
            </a:extLst>
          </p:cNvPr>
          <p:cNvSpPr txBox="1"/>
          <p:nvPr userDrawn="1"/>
        </p:nvSpPr>
        <p:spPr>
          <a:xfrm>
            <a:off x="8822003" y="4844967"/>
            <a:ext cx="441786" cy="41549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dirty="0"/>
              <a:t>/</a:t>
            </a: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50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71" r:id="rId3"/>
    <p:sldLayoutId id="2147483672" r:id="rId4"/>
  </p:sldLayoutIdLst>
  <p:transition spd="med"/>
  <p:hf hdr="0" dt="0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1" i="0" u="none" strike="noStrike" cap="none" spc="-69" baseline="0">
          <a:ln>
            <a:noFill/>
          </a:ln>
          <a:solidFill>
            <a:schemeClr val="accent3"/>
          </a:solidFill>
          <a:uFillTx/>
          <a:latin typeface="Franklin Gothic Demi Cond"/>
          <a:ea typeface="Franklin Gothic Demi Cond"/>
          <a:cs typeface="Franklin Gothic Demi Cond"/>
          <a:sym typeface="Franklin Gothic Demi Cond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1" i="0" u="none" strike="noStrike" cap="none" spc="-69" baseline="0">
          <a:ln>
            <a:noFill/>
          </a:ln>
          <a:solidFill>
            <a:schemeClr val="accent3"/>
          </a:solidFill>
          <a:uFillTx/>
          <a:latin typeface="Franklin Gothic Demi Cond"/>
          <a:ea typeface="Franklin Gothic Demi Cond"/>
          <a:cs typeface="Franklin Gothic Demi Cond"/>
          <a:sym typeface="Franklin Gothic Demi Cond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1" i="0" u="none" strike="noStrike" cap="none" spc="-69" baseline="0">
          <a:ln>
            <a:noFill/>
          </a:ln>
          <a:solidFill>
            <a:schemeClr val="accent3"/>
          </a:solidFill>
          <a:uFillTx/>
          <a:latin typeface="Franklin Gothic Demi Cond"/>
          <a:ea typeface="Franklin Gothic Demi Cond"/>
          <a:cs typeface="Franklin Gothic Demi Cond"/>
          <a:sym typeface="Franklin Gothic Demi Cond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1" i="0" u="none" strike="noStrike" cap="none" spc="-69" baseline="0">
          <a:ln>
            <a:noFill/>
          </a:ln>
          <a:solidFill>
            <a:schemeClr val="accent3"/>
          </a:solidFill>
          <a:uFillTx/>
          <a:latin typeface="Franklin Gothic Demi Cond"/>
          <a:ea typeface="Franklin Gothic Demi Cond"/>
          <a:cs typeface="Franklin Gothic Demi Cond"/>
          <a:sym typeface="Franklin Gothic Demi Cond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1" i="0" u="none" strike="noStrike" cap="none" spc="-69" baseline="0">
          <a:ln>
            <a:noFill/>
          </a:ln>
          <a:solidFill>
            <a:schemeClr val="accent3"/>
          </a:solidFill>
          <a:uFillTx/>
          <a:latin typeface="Franklin Gothic Demi Cond"/>
          <a:ea typeface="Franklin Gothic Demi Cond"/>
          <a:cs typeface="Franklin Gothic Demi Cond"/>
          <a:sym typeface="Franklin Gothic Demi Cond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1" i="0" u="none" strike="noStrike" cap="none" spc="-69" baseline="0">
          <a:ln>
            <a:noFill/>
          </a:ln>
          <a:solidFill>
            <a:schemeClr val="accent3"/>
          </a:solidFill>
          <a:uFillTx/>
          <a:latin typeface="Franklin Gothic Demi Cond"/>
          <a:ea typeface="Franklin Gothic Demi Cond"/>
          <a:cs typeface="Franklin Gothic Demi Cond"/>
          <a:sym typeface="Franklin Gothic Demi Cond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1" i="0" u="none" strike="noStrike" cap="none" spc="-69" baseline="0">
          <a:ln>
            <a:noFill/>
          </a:ln>
          <a:solidFill>
            <a:schemeClr val="accent3"/>
          </a:solidFill>
          <a:uFillTx/>
          <a:latin typeface="Franklin Gothic Demi Cond"/>
          <a:ea typeface="Franklin Gothic Demi Cond"/>
          <a:cs typeface="Franklin Gothic Demi Cond"/>
          <a:sym typeface="Franklin Gothic Demi Cond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1" i="0" u="none" strike="noStrike" cap="none" spc="-69" baseline="0">
          <a:ln>
            <a:noFill/>
          </a:ln>
          <a:solidFill>
            <a:schemeClr val="accent3"/>
          </a:solidFill>
          <a:uFillTx/>
          <a:latin typeface="Franklin Gothic Demi Cond"/>
          <a:ea typeface="Franklin Gothic Demi Cond"/>
          <a:cs typeface="Franklin Gothic Demi Cond"/>
          <a:sym typeface="Franklin Gothic Demi Cond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1" i="0" u="none" strike="noStrike" cap="none" spc="-69" baseline="0">
          <a:ln>
            <a:noFill/>
          </a:ln>
          <a:solidFill>
            <a:schemeClr val="accent3"/>
          </a:solidFill>
          <a:uFillTx/>
          <a:latin typeface="Franklin Gothic Demi Cond"/>
          <a:ea typeface="Franklin Gothic Demi Cond"/>
          <a:cs typeface="Franklin Gothic Demi Cond"/>
          <a:sym typeface="Franklin Gothic Demi Cond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675"/>
        </a:spcBef>
        <a:spcAft>
          <a:spcPts val="0"/>
        </a:spcAft>
        <a:buClr>
          <a:schemeClr val="accent1"/>
        </a:buClr>
        <a:buSzPct val="90000"/>
        <a:buFontTx/>
        <a:buChar char="▪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+mj-lt"/>
          <a:ea typeface="+mj-ea"/>
          <a:cs typeface="+mj-cs"/>
          <a:sym typeface="Arial"/>
        </a:defRPr>
      </a:lvl1pPr>
      <a:lvl2pPr marL="321469" marR="0" indent="-192881" algn="l" defTabSz="685800" rtl="0" latinLnBrk="0">
        <a:lnSpc>
          <a:spcPct val="90000"/>
        </a:lnSpc>
        <a:spcBef>
          <a:spcPts val="675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+mj-lt"/>
          <a:ea typeface="+mj-ea"/>
          <a:cs typeface="+mj-cs"/>
          <a:sym typeface="Arial"/>
        </a:defRPr>
      </a:lvl2pPr>
      <a:lvl3pPr marL="462915" marR="0" indent="-205740" algn="l" defTabSz="685800" rtl="0" latinLnBrk="0">
        <a:lnSpc>
          <a:spcPct val="90000"/>
        </a:lnSpc>
        <a:spcBef>
          <a:spcPts val="675"/>
        </a:spcBef>
        <a:spcAft>
          <a:spcPts val="0"/>
        </a:spcAft>
        <a:buClr>
          <a:schemeClr val="accent1"/>
        </a:buClr>
        <a:buSzPct val="90000"/>
        <a:buFontTx/>
        <a:buChar char="▪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+mj-lt"/>
          <a:ea typeface="+mj-ea"/>
          <a:cs typeface="+mj-cs"/>
          <a:sym typeface="Arial"/>
        </a:defRPr>
      </a:lvl3pPr>
      <a:lvl4pPr marL="623155" marR="0" indent="-237392" algn="l" defTabSz="685800" rtl="0" latinLnBrk="0">
        <a:lnSpc>
          <a:spcPct val="90000"/>
        </a:lnSpc>
        <a:spcBef>
          <a:spcPts val="675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+mj-lt"/>
          <a:ea typeface="+mj-ea"/>
          <a:cs typeface="+mj-cs"/>
          <a:sym typeface="Arial"/>
        </a:defRPr>
      </a:lvl4pPr>
      <a:lvl5pPr marL="751742" marR="0" indent="-237392" algn="l" defTabSz="685800" rtl="0" latinLnBrk="0">
        <a:lnSpc>
          <a:spcPct val="90000"/>
        </a:lnSpc>
        <a:spcBef>
          <a:spcPts val="675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+mj-lt"/>
          <a:ea typeface="+mj-ea"/>
          <a:cs typeface="+mj-cs"/>
          <a:sym typeface="Arial"/>
        </a:defRPr>
      </a:lvl5pPr>
      <a:lvl6pPr marL="880330" marR="0" indent="-237392" algn="l" defTabSz="685800" rtl="0" latinLnBrk="0">
        <a:lnSpc>
          <a:spcPct val="90000"/>
        </a:lnSpc>
        <a:spcBef>
          <a:spcPts val="675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+mj-lt"/>
          <a:ea typeface="+mj-ea"/>
          <a:cs typeface="+mj-cs"/>
          <a:sym typeface="Arial"/>
        </a:defRPr>
      </a:lvl6pPr>
      <a:lvl7pPr marL="1008917" marR="0" indent="-237392" algn="l" defTabSz="685800" rtl="0" latinLnBrk="0">
        <a:lnSpc>
          <a:spcPct val="90000"/>
        </a:lnSpc>
        <a:spcBef>
          <a:spcPts val="675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+mj-lt"/>
          <a:ea typeface="+mj-ea"/>
          <a:cs typeface="+mj-cs"/>
          <a:sym typeface="Arial"/>
        </a:defRPr>
      </a:lvl7pPr>
      <a:lvl8pPr marL="1137505" marR="0" indent="-237392" algn="l" defTabSz="685800" rtl="0" latinLnBrk="0">
        <a:lnSpc>
          <a:spcPct val="90000"/>
        </a:lnSpc>
        <a:spcBef>
          <a:spcPts val="675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+mj-lt"/>
          <a:ea typeface="+mj-ea"/>
          <a:cs typeface="+mj-cs"/>
          <a:sym typeface="Arial"/>
        </a:defRPr>
      </a:lvl8pPr>
      <a:lvl9pPr marL="1266092" marR="0" indent="-237392" algn="l" defTabSz="685800" rtl="0" latinLnBrk="0">
        <a:lnSpc>
          <a:spcPct val="90000"/>
        </a:lnSpc>
        <a:spcBef>
          <a:spcPts val="675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Demi Cond"/>
        </a:defRPr>
      </a:lvl1pPr>
      <a:lvl2pPr marL="0" marR="0" indent="128588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Demi Cond"/>
        </a:defRPr>
      </a:lvl2pPr>
      <a:lvl3pPr marL="0" marR="0" indent="257175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Demi Cond"/>
        </a:defRPr>
      </a:lvl3pPr>
      <a:lvl4pPr marL="0" marR="0" indent="385763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Demi Cond"/>
        </a:defRPr>
      </a:lvl4pPr>
      <a:lvl5pPr marL="0" marR="0" indent="51435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Demi Cond"/>
        </a:defRPr>
      </a:lvl5pPr>
      <a:lvl6pPr marL="0" marR="0" indent="642938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Demi Cond"/>
        </a:defRPr>
      </a:lvl6pPr>
      <a:lvl7pPr marL="0" marR="0" indent="771525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Demi Cond"/>
        </a:defRPr>
      </a:lvl7pPr>
      <a:lvl8pPr marL="0" marR="0" indent="900113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Demi Cond"/>
        </a:defRPr>
      </a:lvl8pPr>
      <a:lvl9pPr marL="0" marR="0" indent="10287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Demi Con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4293" y="-53972"/>
            <a:ext cx="1396839" cy="60453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6755E4-EA68-0440-BF4F-A8CBCAABCA00}"/>
              </a:ext>
            </a:extLst>
          </p:cNvPr>
          <p:cNvSpPr/>
          <p:nvPr/>
        </p:nvSpPr>
        <p:spPr>
          <a:xfrm>
            <a:off x="1437585" y="142092"/>
            <a:ext cx="72736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Volumetric Printing by Reverse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Tomographic Projections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7F2A1B-109C-194E-B2A5-2254E1A6B2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64859" y="4911291"/>
            <a:ext cx="379141" cy="319296"/>
          </a:xfrm>
          <a:prstGeom prst="rect">
            <a:avLst/>
          </a:prstGeom>
        </p:spPr>
        <p:txBody>
          <a:bodyPr/>
          <a:lstStyle/>
          <a:p>
            <a:fld id="{CEF5AEB8-5A36-C845-97F1-51B77F44C76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220819-2F72-4747-AE5D-1E51B7C3BDB8}"/>
              </a:ext>
            </a:extLst>
          </p:cNvPr>
          <p:cNvSpPr txBox="1"/>
          <p:nvPr/>
        </p:nvSpPr>
        <p:spPr>
          <a:xfrm>
            <a:off x="2330273" y="926431"/>
            <a:ext cx="4731422" cy="181588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4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Doctoral Course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400" dirty="0"/>
              <a:t>MICRO-722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400" b="1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3D printing with Light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57EEC4-3138-CF4E-BBD1-D19AEBEBF182}"/>
              </a:ext>
            </a:extLst>
          </p:cNvPr>
          <p:cNvSpPr txBox="1"/>
          <p:nvPr/>
        </p:nvSpPr>
        <p:spPr>
          <a:xfrm>
            <a:off x="2824736" y="3152273"/>
            <a:ext cx="3944347" cy="110799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Prof. Christophe Moser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Prof. Demetri Psaltis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31361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51DD19-1422-5E44-B82E-E3BF128D60EB}"/>
              </a:ext>
            </a:extLst>
          </p:cNvPr>
          <p:cNvSpPr txBox="1"/>
          <p:nvPr/>
        </p:nvSpPr>
        <p:spPr>
          <a:xfrm>
            <a:off x="1467852" y="493292"/>
            <a:ext cx="1187182" cy="58477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MICRO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7100A4-D22B-0D44-A49D-E1770EBB4349}"/>
              </a:ext>
            </a:extLst>
          </p:cNvPr>
          <p:cNvSpPr txBox="1"/>
          <p:nvPr/>
        </p:nvSpPr>
        <p:spPr>
          <a:xfrm>
            <a:off x="5951620" y="493292"/>
            <a:ext cx="1296187" cy="58477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MACRO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AC83D-EA61-1140-B146-C8EA79B2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93" y="974845"/>
            <a:ext cx="3340100" cy="196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1F628-3CDE-A741-839D-8BFDFB7FE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93" y="3223318"/>
            <a:ext cx="3664284" cy="1234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CC4FC8-E528-E146-BEC9-0F4E1B549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934" y="974845"/>
            <a:ext cx="3670300" cy="209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6CB3BF-5A22-314B-AB0A-31B202C0B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124" y="3551898"/>
            <a:ext cx="3967852" cy="905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F11B82-8577-E64B-99E7-612FEA00D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2839" y="638868"/>
            <a:ext cx="1442789" cy="1383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98A746-E7CB-6D49-8012-9BD5CE8FDA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5421" y="638868"/>
            <a:ext cx="1532143" cy="127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7D0D3-6745-924E-91FA-B5918E849934}"/>
              </a:ext>
            </a:extLst>
          </p:cNvPr>
          <p:cNvSpPr txBox="1"/>
          <p:nvPr/>
        </p:nvSpPr>
        <p:spPr>
          <a:xfrm>
            <a:off x="0" y="0"/>
            <a:ext cx="7022113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…actually this was done …25 years ago…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F41E5-9E86-E54A-A376-95150E785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66" y="844885"/>
            <a:ext cx="7708900" cy="275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EFD706-4742-C34A-A508-F32A013DA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88" y="3768564"/>
            <a:ext cx="7408778" cy="104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33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8D6DEC-57B6-794E-B84E-3FD2B58F485B}"/>
              </a:ext>
            </a:extLst>
          </p:cNvPr>
          <p:cNvSpPr txBox="1"/>
          <p:nvPr/>
        </p:nvSpPr>
        <p:spPr>
          <a:xfrm>
            <a:off x="84221" y="-72192"/>
            <a:ext cx="3004988" cy="76943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400" b="0" i="0" u="none" strike="noStrike" cap="none" spc="0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UpConversion</a:t>
            </a:r>
            <a:endParaRPr kumimoji="0" lang="en-US" sz="3400" b="0" i="0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4A2444-0B03-934B-AEAB-5211730D3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430" y="312527"/>
            <a:ext cx="3467100" cy="449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614307-EB9C-7B4C-BA7B-B144FD7E2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530" y="697247"/>
            <a:ext cx="2304802" cy="1866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C744B8-0BD9-934D-9F2F-CB864D27A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1" y="3714106"/>
            <a:ext cx="3585411" cy="109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08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A6C0A-BF56-904D-B1F5-62676CB70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" y="167501"/>
            <a:ext cx="6039852" cy="44827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5400A3-2CBE-FF42-9D11-C0BD1BCAC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342" y="3537305"/>
            <a:ext cx="4194342" cy="16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36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nel_noco">
            <a:hlinkClick r:id="" action="ppaction://media"/>
            <a:extLst>
              <a:ext uri="{FF2B5EF4-FFF2-40B4-BE49-F238E27FC236}">
                <a16:creationId xmlns:a16="http://schemas.microsoft.com/office/drawing/2014/main" id="{C83A00F6-CEEA-E041-BAA5-709DBBC62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28" y="567789"/>
            <a:ext cx="8575084" cy="42875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4B7DD6-C842-F248-9568-14AC85C00FBB}"/>
              </a:ext>
            </a:extLst>
          </p:cNvPr>
          <p:cNvSpPr/>
          <p:nvPr/>
        </p:nvSpPr>
        <p:spPr>
          <a:xfrm>
            <a:off x="112428" y="42962"/>
            <a:ext cx="66736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200" dirty="0">
                <a:latin typeface="+mn-lt"/>
              </a:rPr>
              <a:t>Reverse tomography for 3D printing</a:t>
            </a:r>
            <a:endParaRPr lang="en-US" sz="3200" dirty="0">
              <a:latin typeface="+mn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8437158-4C52-3C45-A0E1-B40696E2A53A}"/>
              </a:ext>
            </a:extLst>
          </p:cNvPr>
          <p:cNvSpPr/>
          <p:nvPr/>
        </p:nvSpPr>
        <p:spPr>
          <a:xfrm>
            <a:off x="4536355" y="4614958"/>
            <a:ext cx="4112358" cy="488989"/>
          </a:xfrm>
          <a:prstGeom prst="roundRect">
            <a:avLst/>
          </a:prstGeom>
          <a:solidFill>
            <a:srgbClr val="DCDBDB"/>
          </a:solidFill>
          <a:ln w="12700" cap="flat">
            <a:solidFill>
              <a:srgbClr val="928F8E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spc="0" normalizeH="0" baseline="0">
              <a:ln>
                <a:noFill/>
              </a:ln>
              <a:solidFill>
                <a:schemeClr val="accent3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7162B-F27B-A44B-BC54-66E486E52ED8}"/>
              </a:ext>
            </a:extLst>
          </p:cNvPr>
          <p:cNvSpPr txBox="1"/>
          <p:nvPr/>
        </p:nvSpPr>
        <p:spPr>
          <a:xfrm>
            <a:off x="4483359" y="4624499"/>
            <a:ext cx="427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Bernal PN  et. al.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Volumetric bioprinting of complex living‐tissue constructs within seconds</a:t>
            </a:r>
            <a:r>
              <a:rPr lang="en-US" sz="1200" i="1" dirty="0">
                <a:solidFill>
                  <a:schemeClr val="tx1"/>
                </a:solidFill>
                <a:latin typeface="+mn-lt"/>
              </a:rPr>
              <a:t>, Adv Materials, 2019 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FBA93F8-85C9-274D-BC80-29105FA6DAAD}"/>
              </a:ext>
            </a:extLst>
          </p:cNvPr>
          <p:cNvSpPr/>
          <p:nvPr/>
        </p:nvSpPr>
        <p:spPr>
          <a:xfrm>
            <a:off x="604683" y="4615821"/>
            <a:ext cx="3746093" cy="488989"/>
          </a:xfrm>
          <a:prstGeom prst="roundRect">
            <a:avLst/>
          </a:prstGeom>
          <a:solidFill>
            <a:srgbClr val="DCDBDB"/>
          </a:solidFill>
          <a:ln w="12700" cap="flat">
            <a:solidFill>
              <a:srgbClr val="928F8E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spc="0" normalizeH="0" baseline="0">
              <a:ln>
                <a:noFill/>
              </a:ln>
              <a:solidFill>
                <a:schemeClr val="accent3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8C2A83-BD7C-9549-9918-9149C27D8625}"/>
              </a:ext>
            </a:extLst>
          </p:cNvPr>
          <p:cNvSpPr txBox="1"/>
          <p:nvPr/>
        </p:nvSpPr>
        <p:spPr>
          <a:xfrm>
            <a:off x="604683" y="4642728"/>
            <a:ext cx="408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+mn-lt"/>
              </a:rPr>
              <a:t>Kelly B.E et al. </a:t>
            </a:r>
            <a:r>
              <a:rPr lang="en-US" sz="1200" dirty="0">
                <a:latin typeface="+mn-lt"/>
              </a:rPr>
              <a:t>Volumetric additive manufacturing via tomographic reconstruction</a:t>
            </a:r>
            <a:r>
              <a:rPr lang="en-US" sz="1200" i="1" dirty="0">
                <a:solidFill>
                  <a:schemeClr val="tx1"/>
                </a:solidFill>
                <a:latin typeface="+mn-lt"/>
              </a:rPr>
              <a:t>, Science 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02867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73418" y="4889519"/>
            <a:ext cx="379141" cy="319296"/>
          </a:xfrm>
          <a:prstGeom prst="rect">
            <a:avLst/>
          </a:prstGeom>
        </p:spPr>
        <p:txBody>
          <a:bodyPr/>
          <a:lstStyle/>
          <a:p>
            <a:fld id="{CEF5AEB8-5A36-C845-97F1-51B77F44C76B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35975" y="786581"/>
            <a:ext cx="8534400" cy="3873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3232298" y="1743740"/>
            <a:ext cx="5769136" cy="2987748"/>
            <a:chOff x="3232298" y="1743740"/>
            <a:chExt cx="5769136" cy="2987748"/>
          </a:xfrm>
        </p:grpSpPr>
        <p:sp>
          <p:nvSpPr>
            <p:cNvPr id="7" name="Rectangle 6"/>
            <p:cNvSpPr/>
            <p:nvPr/>
          </p:nvSpPr>
          <p:spPr>
            <a:xfrm>
              <a:off x="6273208" y="1743740"/>
              <a:ext cx="2728226" cy="2381693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9" tIns="121919" rIns="121919" bIns="12191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400" b="0" i="0" u="none" strike="noStrike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232298" y="3381153"/>
              <a:ext cx="1679944" cy="1350335"/>
            </a:xfrm>
            <a:custGeom>
              <a:avLst/>
              <a:gdLst>
                <a:gd name="connsiteX0" fmla="*/ 1679944 w 1679944"/>
                <a:gd name="connsiteY0" fmla="*/ 531628 h 1350335"/>
                <a:gd name="connsiteX1" fmla="*/ 1679944 w 1679944"/>
                <a:gd name="connsiteY1" fmla="*/ 148856 h 1350335"/>
                <a:gd name="connsiteX2" fmla="*/ 1010093 w 1679944"/>
                <a:gd name="connsiteY2" fmla="*/ 0 h 1350335"/>
                <a:gd name="connsiteX3" fmla="*/ 233916 w 1679944"/>
                <a:gd name="connsiteY3" fmla="*/ 138224 h 1350335"/>
                <a:gd name="connsiteX4" fmla="*/ 0 w 1679944"/>
                <a:gd name="connsiteY4" fmla="*/ 1350335 h 1350335"/>
                <a:gd name="connsiteX5" fmla="*/ 1137683 w 1679944"/>
                <a:gd name="connsiteY5" fmla="*/ 1297173 h 1350335"/>
                <a:gd name="connsiteX6" fmla="*/ 1169581 w 1679944"/>
                <a:gd name="connsiteY6" fmla="*/ 850605 h 1350335"/>
                <a:gd name="connsiteX7" fmla="*/ 1679944 w 1679944"/>
                <a:gd name="connsiteY7" fmla="*/ 531628 h 135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9944" h="1350335">
                  <a:moveTo>
                    <a:pt x="1679944" y="531628"/>
                  </a:moveTo>
                  <a:lnTo>
                    <a:pt x="1679944" y="148856"/>
                  </a:lnTo>
                  <a:lnTo>
                    <a:pt x="1010093" y="0"/>
                  </a:lnTo>
                  <a:lnTo>
                    <a:pt x="233916" y="138224"/>
                  </a:lnTo>
                  <a:lnTo>
                    <a:pt x="0" y="1350335"/>
                  </a:lnTo>
                  <a:lnTo>
                    <a:pt x="1137683" y="1297173"/>
                  </a:lnTo>
                  <a:lnTo>
                    <a:pt x="1169581" y="850605"/>
                  </a:lnTo>
                  <a:lnTo>
                    <a:pt x="1679944" y="531628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9" tIns="121919" rIns="121919" bIns="12191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400" b="0" i="0" u="none" strike="noStrike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6DAF3C-1ADD-584D-88FB-800580490A81}"/>
              </a:ext>
            </a:extLst>
          </p:cNvPr>
          <p:cNvGrpSpPr/>
          <p:nvPr/>
        </p:nvGrpSpPr>
        <p:grpSpPr>
          <a:xfrm>
            <a:off x="4668490" y="529770"/>
            <a:ext cx="4353385" cy="672106"/>
            <a:chOff x="4668490" y="529770"/>
            <a:chExt cx="4353385" cy="67210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5082101-A0A2-804C-926E-D0A9F12703FD}"/>
                </a:ext>
              </a:extLst>
            </p:cNvPr>
            <p:cNvSpPr/>
            <p:nvPr/>
          </p:nvSpPr>
          <p:spPr>
            <a:xfrm>
              <a:off x="4668490" y="712887"/>
              <a:ext cx="4101885" cy="488989"/>
            </a:xfrm>
            <a:prstGeom prst="roundRect">
              <a:avLst/>
            </a:prstGeom>
            <a:solidFill>
              <a:srgbClr val="DCDBDB"/>
            </a:solidFill>
            <a:ln w="12700" cap="flat">
              <a:solidFill>
                <a:srgbClr val="928F8E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9" tIns="121919" rIns="121919" bIns="12191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400" b="0" i="0" u="none" strike="noStrike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1BBFAB-B641-0B4A-A528-79FB9AF51243}"/>
                </a:ext>
              </a:extLst>
            </p:cNvPr>
            <p:cNvSpPr txBox="1"/>
            <p:nvPr/>
          </p:nvSpPr>
          <p:spPr>
            <a:xfrm>
              <a:off x="4688931" y="529770"/>
              <a:ext cx="4332944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350" dirty="0"/>
            </a:p>
            <a:p>
              <a:r>
                <a:rPr lang="en-US" sz="1200" dirty="0" err="1">
                  <a:solidFill>
                    <a:schemeClr val="tx1"/>
                  </a:solidFill>
                  <a:latin typeface="+mn-lt"/>
                </a:rPr>
                <a:t>Delrot</a:t>
              </a:r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 P, Loterie D. , Moser C. . High resolution volumetric additive manufacturing</a:t>
              </a:r>
              <a:r>
                <a:rPr lang="en-US" sz="1200" i="1" dirty="0">
                  <a:solidFill>
                    <a:schemeClr val="tx1"/>
                  </a:solidFill>
                  <a:latin typeface="+mn-lt"/>
                </a:rPr>
                <a:t>, </a:t>
              </a:r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Nat. Comm.,11,852 , 2020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E23AD2-BCB9-5944-8B87-89CE04F4BE73}"/>
              </a:ext>
            </a:extLst>
          </p:cNvPr>
          <p:cNvSpPr/>
          <p:nvPr/>
        </p:nvSpPr>
        <p:spPr>
          <a:xfrm>
            <a:off x="115411" y="19665"/>
            <a:ext cx="66736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200" dirty="0">
                <a:latin typeface="+mn-lt"/>
              </a:rPr>
              <a:t>Reverse tomography for 3D printing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950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3F1EEB-37FF-E744-A3F9-EA1F958CCE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7292" y="4889519"/>
            <a:ext cx="379141" cy="319296"/>
          </a:xfrm>
          <a:prstGeom prst="rect">
            <a:avLst/>
          </a:prstGeom>
        </p:spPr>
        <p:txBody>
          <a:bodyPr/>
          <a:lstStyle/>
          <a:p>
            <a:fld id="{CEF5AEB8-5A36-C845-97F1-51B77F44C76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486EC64-01E1-BF47-9F99-01ECEF9DB080}"/>
              </a:ext>
            </a:extLst>
          </p:cNvPr>
          <p:cNvSpPr txBox="1">
            <a:spLocks/>
          </p:cNvSpPr>
          <p:nvPr/>
        </p:nvSpPr>
        <p:spPr>
          <a:xfrm>
            <a:off x="0" y="100751"/>
            <a:ext cx="8229600" cy="741673"/>
          </a:xfrm>
          <a:prstGeom prst="rect">
            <a:avLst/>
          </a:prstGeom>
        </p:spPr>
        <p:txBody>
          <a:bodyPr/>
          <a:lstStyle>
            <a:lvl1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1" i="0" u="none" strike="noStrike" cap="none" spc="-69" baseline="0">
                <a:ln>
                  <a:noFill/>
                </a:ln>
                <a:solidFill>
                  <a:schemeClr val="accent3"/>
                </a:solidFill>
                <a:uFillTx/>
                <a:latin typeface="Franklin Gothic Demi Cond"/>
                <a:ea typeface="Franklin Gothic Demi Cond"/>
                <a:cs typeface="Franklin Gothic Demi Cond"/>
                <a:sym typeface="Franklin Gothic Demi Cond"/>
              </a:defRPr>
            </a:lvl1pPr>
            <a:lvl2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1" i="0" u="none" strike="noStrike" cap="none" spc="-69" baseline="0">
                <a:ln>
                  <a:noFill/>
                </a:ln>
                <a:solidFill>
                  <a:schemeClr val="accent3"/>
                </a:solidFill>
                <a:uFillTx/>
                <a:latin typeface="Franklin Gothic Demi Cond"/>
                <a:ea typeface="Franklin Gothic Demi Cond"/>
                <a:cs typeface="Franklin Gothic Demi Cond"/>
                <a:sym typeface="Franklin Gothic Demi Cond"/>
              </a:defRPr>
            </a:lvl2pPr>
            <a:lvl3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1" i="0" u="none" strike="noStrike" cap="none" spc="-69" baseline="0">
                <a:ln>
                  <a:noFill/>
                </a:ln>
                <a:solidFill>
                  <a:schemeClr val="accent3"/>
                </a:solidFill>
                <a:uFillTx/>
                <a:latin typeface="Franklin Gothic Demi Cond"/>
                <a:ea typeface="Franklin Gothic Demi Cond"/>
                <a:cs typeface="Franklin Gothic Demi Cond"/>
                <a:sym typeface="Franklin Gothic Demi Cond"/>
              </a:defRPr>
            </a:lvl3pPr>
            <a:lvl4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1" i="0" u="none" strike="noStrike" cap="none" spc="-69" baseline="0">
                <a:ln>
                  <a:noFill/>
                </a:ln>
                <a:solidFill>
                  <a:schemeClr val="accent3"/>
                </a:solidFill>
                <a:uFillTx/>
                <a:latin typeface="Franklin Gothic Demi Cond"/>
                <a:ea typeface="Franklin Gothic Demi Cond"/>
                <a:cs typeface="Franklin Gothic Demi Cond"/>
                <a:sym typeface="Franklin Gothic Demi Cond"/>
              </a:defRPr>
            </a:lvl4pPr>
            <a:lvl5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1" i="0" u="none" strike="noStrike" cap="none" spc="-69" baseline="0">
                <a:ln>
                  <a:noFill/>
                </a:ln>
                <a:solidFill>
                  <a:schemeClr val="accent3"/>
                </a:solidFill>
                <a:uFillTx/>
                <a:latin typeface="Franklin Gothic Demi Cond"/>
                <a:ea typeface="Franklin Gothic Demi Cond"/>
                <a:cs typeface="Franklin Gothic Demi Cond"/>
                <a:sym typeface="Franklin Gothic Demi Cond"/>
              </a:defRPr>
            </a:lvl5pPr>
            <a:lvl6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1" i="0" u="none" strike="noStrike" cap="none" spc="-69" baseline="0">
                <a:ln>
                  <a:noFill/>
                </a:ln>
                <a:solidFill>
                  <a:schemeClr val="accent3"/>
                </a:solidFill>
                <a:uFillTx/>
                <a:latin typeface="Franklin Gothic Demi Cond"/>
                <a:ea typeface="Franklin Gothic Demi Cond"/>
                <a:cs typeface="Franklin Gothic Demi Cond"/>
                <a:sym typeface="Franklin Gothic Demi Cond"/>
              </a:defRPr>
            </a:lvl6pPr>
            <a:lvl7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1" i="0" u="none" strike="noStrike" cap="none" spc="-69" baseline="0">
                <a:ln>
                  <a:noFill/>
                </a:ln>
                <a:solidFill>
                  <a:schemeClr val="accent3"/>
                </a:solidFill>
                <a:uFillTx/>
                <a:latin typeface="Franklin Gothic Demi Cond"/>
                <a:ea typeface="Franklin Gothic Demi Cond"/>
                <a:cs typeface="Franklin Gothic Demi Cond"/>
                <a:sym typeface="Franklin Gothic Demi Cond"/>
              </a:defRPr>
            </a:lvl7pPr>
            <a:lvl8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1" i="0" u="none" strike="noStrike" cap="none" spc="-69" baseline="0">
                <a:ln>
                  <a:noFill/>
                </a:ln>
                <a:solidFill>
                  <a:schemeClr val="accent3"/>
                </a:solidFill>
                <a:uFillTx/>
                <a:latin typeface="Franklin Gothic Demi Cond"/>
                <a:ea typeface="Franklin Gothic Demi Cond"/>
                <a:cs typeface="Franklin Gothic Demi Cond"/>
                <a:sym typeface="Franklin Gothic Demi Cond"/>
              </a:defRPr>
            </a:lvl8pPr>
            <a:lvl9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1" i="0" u="none" strike="noStrike" cap="none" spc="-69" baseline="0">
                <a:ln>
                  <a:noFill/>
                </a:ln>
                <a:solidFill>
                  <a:schemeClr val="accent3"/>
                </a:solidFill>
                <a:uFillTx/>
                <a:latin typeface="Franklin Gothic Demi Cond"/>
                <a:ea typeface="Franklin Gothic Demi Cond"/>
                <a:cs typeface="Franklin Gothic Demi Cond"/>
                <a:sym typeface="Franklin Gothic Demi Cond"/>
              </a:defRPr>
            </a:lvl9pPr>
          </a:lstStyle>
          <a:p>
            <a:pPr hangingPunct="1"/>
            <a:r>
              <a:rPr lang="fr-CH" sz="2800" b="0" dirty="0">
                <a:latin typeface="+mn-lt"/>
              </a:rPr>
              <a:t>Scattering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B39CB-44A8-4644-8B2F-9BC1C44C6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67" y="916508"/>
            <a:ext cx="7043351" cy="37665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23E1B-1A98-9D41-82C2-21241397BF9C}"/>
              </a:ext>
            </a:extLst>
          </p:cNvPr>
          <p:cNvSpPr txBox="1"/>
          <p:nvPr/>
        </p:nvSpPr>
        <p:spPr>
          <a:xfrm>
            <a:off x="648929" y="780432"/>
            <a:ext cx="3479477" cy="677106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Transparent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19065-E976-2944-9F09-93C3E01CAD4D}"/>
              </a:ext>
            </a:extLst>
          </p:cNvPr>
          <p:cNvSpPr txBox="1"/>
          <p:nvPr/>
        </p:nvSpPr>
        <p:spPr>
          <a:xfrm>
            <a:off x="4754684" y="780432"/>
            <a:ext cx="2958500" cy="677106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    Scattering.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F817-813E-DF4F-AE03-EB9773ED9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0" t="68727" r="24609" b="2150"/>
          <a:stretch/>
        </p:blipFill>
        <p:spPr>
          <a:xfrm>
            <a:off x="115891" y="1457538"/>
            <a:ext cx="1614814" cy="1667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4ABE44-D4DC-EB40-BD97-B376117EA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0" t="68750" r="12649" b="2127"/>
          <a:stretch/>
        </p:blipFill>
        <p:spPr>
          <a:xfrm>
            <a:off x="7339614" y="1457537"/>
            <a:ext cx="1614815" cy="16679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AB3510-CD20-B24F-8105-95F3529FA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01" y="3199541"/>
            <a:ext cx="1526105" cy="1293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CB5104-DFB1-F840-8521-82ECFB95D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614" y="3156286"/>
            <a:ext cx="1498219" cy="131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2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F0A4C-817C-0C40-BA25-6B483EEAB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73" y="782387"/>
            <a:ext cx="79502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65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879809-28F2-5F41-8A69-C3ABF0D3B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1" y="0"/>
            <a:ext cx="7601953" cy="4842168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27FFFA56-FC84-0A4A-BC50-373AAAD31676}"/>
              </a:ext>
            </a:extLst>
          </p:cNvPr>
          <p:cNvSpPr/>
          <p:nvPr/>
        </p:nvSpPr>
        <p:spPr>
          <a:xfrm>
            <a:off x="6412832" y="529390"/>
            <a:ext cx="288757" cy="2887579"/>
          </a:xfrm>
          <a:prstGeom prst="rightBrace">
            <a:avLst/>
          </a:prstGeom>
          <a:noFill/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09F68-A2E6-134F-9432-8226CEFB768F}"/>
              </a:ext>
            </a:extLst>
          </p:cNvPr>
          <p:cNvSpPr txBox="1"/>
          <p:nvPr/>
        </p:nvSpPr>
        <p:spPr>
          <a:xfrm>
            <a:off x="6809874" y="1588459"/>
            <a:ext cx="1866856" cy="677106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“methods”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CEAE0CA-D44C-0B43-8709-29ABF25989A3}"/>
              </a:ext>
            </a:extLst>
          </p:cNvPr>
          <p:cNvSpPr/>
          <p:nvPr/>
        </p:nvSpPr>
        <p:spPr>
          <a:xfrm>
            <a:off x="6412832" y="3525253"/>
            <a:ext cx="288757" cy="939044"/>
          </a:xfrm>
          <a:prstGeom prst="rightBrace">
            <a:avLst/>
          </a:prstGeom>
          <a:noFill/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16264-913A-2541-9A0F-1EB8FFF0E050}"/>
              </a:ext>
            </a:extLst>
          </p:cNvPr>
          <p:cNvSpPr txBox="1"/>
          <p:nvPr/>
        </p:nvSpPr>
        <p:spPr>
          <a:xfrm>
            <a:off x="6756169" y="3656222"/>
            <a:ext cx="2387831" cy="677106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“applications”</a:t>
            </a:r>
          </a:p>
        </p:txBody>
      </p:sp>
    </p:spTree>
    <p:extLst>
      <p:ext uri="{BB962C8B-B14F-4D97-AF65-F5344CB8AC3E}">
        <p14:creationId xmlns:p14="http://schemas.microsoft.com/office/powerpoint/2010/main" val="2865615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B9D31C-93CD-4D67-A559-3F1BBA803F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6" b="14663"/>
          <a:stretch/>
        </p:blipFill>
        <p:spPr>
          <a:xfrm>
            <a:off x="2778237" y="1121187"/>
            <a:ext cx="753966" cy="8329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9497FA-756D-4F79-B4DC-134107574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0437" y="848180"/>
            <a:ext cx="2016060" cy="1341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B403A7-B94A-4135-A497-8FC1734C7CC3}"/>
              </a:ext>
            </a:extLst>
          </p:cNvPr>
          <p:cNvSpPr txBox="1"/>
          <p:nvPr/>
        </p:nvSpPr>
        <p:spPr>
          <a:xfrm>
            <a:off x="61824" y="0"/>
            <a:ext cx="56509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000" dirty="0"/>
              <a:t>From imaging to printing objects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9CF9B-3648-453B-BB8C-E92A9AE46B91}"/>
              </a:ext>
            </a:extLst>
          </p:cNvPr>
          <p:cNvSpPr txBox="1"/>
          <p:nvPr/>
        </p:nvSpPr>
        <p:spPr>
          <a:xfrm>
            <a:off x="367985" y="593951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x-none" sz="1800" dirty="0"/>
              <a:t>Optical Imaging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5A224F-38E0-4C0B-B541-3A277BBB028A}"/>
              </a:ext>
            </a:extLst>
          </p:cNvPr>
          <p:cNvSpPr txBox="1"/>
          <p:nvPr/>
        </p:nvSpPr>
        <p:spPr>
          <a:xfrm>
            <a:off x="367985" y="2845478"/>
            <a:ext cx="218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x-none" sz="1800" dirty="0"/>
              <a:t>Printing with light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EC37E5-D899-446C-944B-CC521B3E2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7"/>
          <a:stretch/>
        </p:blipFill>
        <p:spPr>
          <a:xfrm>
            <a:off x="453119" y="1126725"/>
            <a:ext cx="846365" cy="8074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EEDCBA-C993-43BD-893F-5DA98699124C}"/>
              </a:ext>
            </a:extLst>
          </p:cNvPr>
          <p:cNvSpPr/>
          <p:nvPr/>
        </p:nvSpPr>
        <p:spPr>
          <a:xfrm>
            <a:off x="1299484" y="1329575"/>
            <a:ext cx="3616700" cy="530915"/>
          </a:xfrm>
          <a:prstGeom prst="rect">
            <a:avLst/>
          </a:prstGeom>
          <a:gradFill flip="none" rotWithShape="1">
            <a:gsLst>
              <a:gs pos="0">
                <a:srgbClr val="FFA200">
                  <a:tint val="66000"/>
                  <a:satMod val="160000"/>
                  <a:alpha val="41000"/>
                </a:srgbClr>
              </a:gs>
              <a:gs pos="50000">
                <a:srgbClr val="FFA200">
                  <a:tint val="44500"/>
                  <a:satMod val="160000"/>
                </a:srgbClr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56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300909-27D8-4D43-AB25-8AEB3C713FEE}"/>
              </a:ext>
            </a:extLst>
          </p:cNvPr>
          <p:cNvSpPr txBox="1"/>
          <p:nvPr/>
        </p:nvSpPr>
        <p:spPr>
          <a:xfrm>
            <a:off x="5291276" y="1931949"/>
            <a:ext cx="595035" cy="239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956" dirty="0"/>
              <a:t>camera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8D9698-3FC6-4BB4-92B5-75DA4DEF5754}"/>
              </a:ext>
            </a:extLst>
          </p:cNvPr>
          <p:cNvSpPr txBox="1"/>
          <p:nvPr/>
        </p:nvSpPr>
        <p:spPr>
          <a:xfrm>
            <a:off x="2918164" y="1905121"/>
            <a:ext cx="513282" cy="239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956" dirty="0"/>
              <a:t>object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86806A-27CA-4DF1-8159-96E06F3EE2B5}"/>
              </a:ext>
            </a:extLst>
          </p:cNvPr>
          <p:cNvSpPr txBox="1"/>
          <p:nvPr/>
        </p:nvSpPr>
        <p:spPr>
          <a:xfrm>
            <a:off x="640376" y="1931949"/>
            <a:ext cx="410690" cy="239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956" dirty="0"/>
              <a:t>light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E35D1A9-8BB5-4C50-A559-090B4A853B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6" b="14663"/>
          <a:stretch/>
        </p:blipFill>
        <p:spPr>
          <a:xfrm>
            <a:off x="5010956" y="3630588"/>
            <a:ext cx="753966" cy="8329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35DD6EA-CC6E-42AB-B5B9-B0A822FF3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3156" y="3267428"/>
            <a:ext cx="2016060" cy="13417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36B2A44-6EA9-4AA9-B993-00261E718A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7"/>
          <a:stretch/>
        </p:blipFill>
        <p:spPr>
          <a:xfrm>
            <a:off x="2685838" y="3636126"/>
            <a:ext cx="846365" cy="80743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E0ABAB1-242C-4C52-AC34-2F4CFD5CCB35}"/>
              </a:ext>
            </a:extLst>
          </p:cNvPr>
          <p:cNvSpPr/>
          <p:nvPr/>
        </p:nvSpPr>
        <p:spPr>
          <a:xfrm>
            <a:off x="3532204" y="3838976"/>
            <a:ext cx="3616700" cy="530915"/>
          </a:xfrm>
          <a:prstGeom prst="rect">
            <a:avLst/>
          </a:prstGeom>
          <a:gradFill flip="none" rotWithShape="1">
            <a:gsLst>
              <a:gs pos="0">
                <a:srgbClr val="FFA200">
                  <a:tint val="66000"/>
                  <a:satMod val="160000"/>
                  <a:alpha val="41000"/>
                </a:srgbClr>
              </a:gs>
              <a:gs pos="50000">
                <a:srgbClr val="FFA200">
                  <a:tint val="44500"/>
                  <a:satMod val="160000"/>
                </a:srgbClr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56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E58E34-5F0D-450B-83D9-2E1985EDB8BB}"/>
              </a:ext>
            </a:extLst>
          </p:cNvPr>
          <p:cNvSpPr txBox="1"/>
          <p:nvPr/>
        </p:nvSpPr>
        <p:spPr>
          <a:xfrm>
            <a:off x="7523995" y="4312560"/>
            <a:ext cx="595035" cy="239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956" dirty="0"/>
              <a:t>camera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0EB01-D8A5-46EE-B949-C9993D4EFF84}"/>
              </a:ext>
            </a:extLst>
          </p:cNvPr>
          <p:cNvSpPr txBox="1"/>
          <p:nvPr/>
        </p:nvSpPr>
        <p:spPr>
          <a:xfrm>
            <a:off x="5150884" y="4414522"/>
            <a:ext cx="513282" cy="239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956" dirty="0"/>
              <a:t>object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DE4310-2A53-43B9-9FAE-B3E466181279}"/>
              </a:ext>
            </a:extLst>
          </p:cNvPr>
          <p:cNvSpPr txBox="1"/>
          <p:nvPr/>
        </p:nvSpPr>
        <p:spPr>
          <a:xfrm>
            <a:off x="2873095" y="4441350"/>
            <a:ext cx="410690" cy="239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956" dirty="0"/>
              <a:t>light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A9FFFC39-4548-4EDB-8E30-7B7FF4D0C1EB}"/>
              </a:ext>
            </a:extLst>
          </p:cNvPr>
          <p:cNvSpPr/>
          <p:nvPr/>
        </p:nvSpPr>
        <p:spPr>
          <a:xfrm>
            <a:off x="6489248" y="1490257"/>
            <a:ext cx="537411" cy="18614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56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905C2DBC-E525-45FD-BE90-BFB2A1F2B34F}"/>
              </a:ext>
            </a:extLst>
          </p:cNvPr>
          <p:cNvSpPr/>
          <p:nvPr/>
        </p:nvSpPr>
        <p:spPr>
          <a:xfrm>
            <a:off x="1813234" y="4028443"/>
            <a:ext cx="537411" cy="18614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56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8CA669-6531-473D-A771-F2746C805415}"/>
              </a:ext>
            </a:extLst>
          </p:cNvPr>
          <p:cNvCxnSpPr/>
          <p:nvPr/>
        </p:nvCxnSpPr>
        <p:spPr>
          <a:xfrm>
            <a:off x="1813234" y="1329575"/>
            <a:ext cx="0" cy="530915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3330B1-3FA3-4CCE-B572-8542AD15A3FE}"/>
              </a:ext>
            </a:extLst>
          </p:cNvPr>
          <p:cNvCxnSpPr/>
          <p:nvPr/>
        </p:nvCxnSpPr>
        <p:spPr>
          <a:xfrm>
            <a:off x="1876425" y="1609725"/>
            <a:ext cx="257175" cy="0"/>
          </a:xfrm>
          <a:prstGeom prst="straightConnector1">
            <a:avLst/>
          </a:prstGeom>
          <a:ln w="28575">
            <a:solidFill>
              <a:srgbClr val="F4B1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6F764B-8C12-47EA-981F-8B89EF8E0A15}"/>
              </a:ext>
            </a:extLst>
          </p:cNvPr>
          <p:cNvCxnSpPr/>
          <p:nvPr/>
        </p:nvCxnSpPr>
        <p:spPr>
          <a:xfrm>
            <a:off x="4025900" y="1616075"/>
            <a:ext cx="257175" cy="0"/>
          </a:xfrm>
          <a:prstGeom prst="straightConnector1">
            <a:avLst/>
          </a:prstGeom>
          <a:ln w="28575">
            <a:solidFill>
              <a:srgbClr val="F4B1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899B68C-61CA-45A1-8A75-6DC9B97921D1}"/>
              </a:ext>
            </a:extLst>
          </p:cNvPr>
          <p:cNvSpPr/>
          <p:nvPr/>
        </p:nvSpPr>
        <p:spPr>
          <a:xfrm rot="353838">
            <a:off x="3772999" y="1342726"/>
            <a:ext cx="90014" cy="507836"/>
          </a:xfrm>
          <a:custGeom>
            <a:avLst/>
            <a:gdLst>
              <a:gd name="connsiteX0" fmla="*/ 0 w 127000"/>
              <a:gd name="connsiteY0" fmla="*/ 0 h 1037166"/>
              <a:gd name="connsiteX1" fmla="*/ 110067 w 127000"/>
              <a:gd name="connsiteY1" fmla="*/ 241300 h 1037166"/>
              <a:gd name="connsiteX2" fmla="*/ 76200 w 127000"/>
              <a:gd name="connsiteY2" fmla="*/ 372533 h 1037166"/>
              <a:gd name="connsiteX3" fmla="*/ 122767 w 127000"/>
              <a:gd name="connsiteY3" fmla="*/ 474133 h 1037166"/>
              <a:gd name="connsiteX4" fmla="*/ 80433 w 127000"/>
              <a:gd name="connsiteY4" fmla="*/ 588433 h 1037166"/>
              <a:gd name="connsiteX5" fmla="*/ 118533 w 127000"/>
              <a:gd name="connsiteY5" fmla="*/ 817033 h 1037166"/>
              <a:gd name="connsiteX6" fmla="*/ 59267 w 127000"/>
              <a:gd name="connsiteY6" fmla="*/ 927100 h 1037166"/>
              <a:gd name="connsiteX7" fmla="*/ 127000 w 127000"/>
              <a:gd name="connsiteY7" fmla="*/ 1037166 h 103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000" h="1037166">
                <a:moveTo>
                  <a:pt x="0" y="0"/>
                </a:moveTo>
                <a:cubicBezTo>
                  <a:pt x="48683" y="89605"/>
                  <a:pt x="97367" y="179211"/>
                  <a:pt x="110067" y="241300"/>
                </a:cubicBezTo>
                <a:cubicBezTo>
                  <a:pt x="122767" y="303389"/>
                  <a:pt x="74083" y="333727"/>
                  <a:pt x="76200" y="372533"/>
                </a:cubicBezTo>
                <a:cubicBezTo>
                  <a:pt x="78317" y="411339"/>
                  <a:pt x="122062" y="438150"/>
                  <a:pt x="122767" y="474133"/>
                </a:cubicBezTo>
                <a:cubicBezTo>
                  <a:pt x="123472" y="510116"/>
                  <a:pt x="81139" y="531283"/>
                  <a:pt x="80433" y="588433"/>
                </a:cubicBezTo>
                <a:cubicBezTo>
                  <a:pt x="79727" y="645583"/>
                  <a:pt x="122061" y="760589"/>
                  <a:pt x="118533" y="817033"/>
                </a:cubicBezTo>
                <a:cubicBezTo>
                  <a:pt x="115005" y="873477"/>
                  <a:pt x="57856" y="890411"/>
                  <a:pt x="59267" y="927100"/>
                </a:cubicBezTo>
                <a:cubicBezTo>
                  <a:pt x="60678" y="963789"/>
                  <a:pt x="93839" y="1000477"/>
                  <a:pt x="127000" y="1037166"/>
                </a:cubicBezTo>
              </a:path>
            </a:pathLst>
          </a:custGeom>
          <a:noFill/>
          <a:ln w="28575">
            <a:solidFill>
              <a:srgbClr val="F4B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56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3CB5998-8F41-432E-ADDB-F2CAB18FC783}"/>
              </a:ext>
            </a:extLst>
          </p:cNvPr>
          <p:cNvCxnSpPr/>
          <p:nvPr/>
        </p:nvCxnSpPr>
        <p:spPr>
          <a:xfrm>
            <a:off x="4327574" y="4135008"/>
            <a:ext cx="257175" cy="0"/>
          </a:xfrm>
          <a:prstGeom prst="straightConnector1">
            <a:avLst/>
          </a:prstGeom>
          <a:ln w="28575">
            <a:solidFill>
              <a:srgbClr val="F4B1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23ABDB8-D15B-4A9F-93E0-62750162FBF1}"/>
              </a:ext>
            </a:extLst>
          </p:cNvPr>
          <p:cNvSpPr/>
          <p:nvPr/>
        </p:nvSpPr>
        <p:spPr>
          <a:xfrm rot="353838">
            <a:off x="4074672" y="3852133"/>
            <a:ext cx="90014" cy="507836"/>
          </a:xfrm>
          <a:custGeom>
            <a:avLst/>
            <a:gdLst>
              <a:gd name="connsiteX0" fmla="*/ 0 w 127000"/>
              <a:gd name="connsiteY0" fmla="*/ 0 h 1037166"/>
              <a:gd name="connsiteX1" fmla="*/ 110067 w 127000"/>
              <a:gd name="connsiteY1" fmla="*/ 241300 h 1037166"/>
              <a:gd name="connsiteX2" fmla="*/ 76200 w 127000"/>
              <a:gd name="connsiteY2" fmla="*/ 372533 h 1037166"/>
              <a:gd name="connsiteX3" fmla="*/ 122767 w 127000"/>
              <a:gd name="connsiteY3" fmla="*/ 474133 h 1037166"/>
              <a:gd name="connsiteX4" fmla="*/ 80433 w 127000"/>
              <a:gd name="connsiteY4" fmla="*/ 588433 h 1037166"/>
              <a:gd name="connsiteX5" fmla="*/ 118533 w 127000"/>
              <a:gd name="connsiteY5" fmla="*/ 817033 h 1037166"/>
              <a:gd name="connsiteX6" fmla="*/ 59267 w 127000"/>
              <a:gd name="connsiteY6" fmla="*/ 927100 h 1037166"/>
              <a:gd name="connsiteX7" fmla="*/ 127000 w 127000"/>
              <a:gd name="connsiteY7" fmla="*/ 1037166 h 103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000" h="1037166">
                <a:moveTo>
                  <a:pt x="0" y="0"/>
                </a:moveTo>
                <a:cubicBezTo>
                  <a:pt x="48683" y="89605"/>
                  <a:pt x="97367" y="179211"/>
                  <a:pt x="110067" y="241300"/>
                </a:cubicBezTo>
                <a:cubicBezTo>
                  <a:pt x="122767" y="303389"/>
                  <a:pt x="74083" y="333727"/>
                  <a:pt x="76200" y="372533"/>
                </a:cubicBezTo>
                <a:cubicBezTo>
                  <a:pt x="78317" y="411339"/>
                  <a:pt x="122062" y="438150"/>
                  <a:pt x="122767" y="474133"/>
                </a:cubicBezTo>
                <a:cubicBezTo>
                  <a:pt x="123472" y="510116"/>
                  <a:pt x="81139" y="531283"/>
                  <a:pt x="80433" y="588433"/>
                </a:cubicBezTo>
                <a:cubicBezTo>
                  <a:pt x="79727" y="645583"/>
                  <a:pt x="122061" y="760589"/>
                  <a:pt x="118533" y="817033"/>
                </a:cubicBezTo>
                <a:cubicBezTo>
                  <a:pt x="115005" y="873477"/>
                  <a:pt x="57856" y="890411"/>
                  <a:pt x="59267" y="927100"/>
                </a:cubicBezTo>
                <a:cubicBezTo>
                  <a:pt x="60678" y="963789"/>
                  <a:pt x="93839" y="1000477"/>
                  <a:pt x="127000" y="1037166"/>
                </a:cubicBezTo>
              </a:path>
            </a:pathLst>
          </a:custGeom>
          <a:noFill/>
          <a:ln w="28575">
            <a:solidFill>
              <a:srgbClr val="F4B1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56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1A887C-85E6-4B95-BF78-A0433C5043FC}"/>
              </a:ext>
            </a:extLst>
          </p:cNvPr>
          <p:cNvSpPr txBox="1"/>
          <p:nvPr/>
        </p:nvSpPr>
        <p:spPr>
          <a:xfrm>
            <a:off x="910730" y="2414483"/>
            <a:ext cx="749435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x-none" sz="1800" b="1" dirty="0"/>
              <a:t>The goal is different, the problem is reversed</a:t>
            </a:r>
            <a:r>
              <a:rPr lang="x-none" sz="1800" b="1"/>
              <a:t>, </a:t>
            </a:r>
            <a:r>
              <a:rPr lang="fr-CH" sz="1800" b="1" dirty="0"/>
              <a:t>p</a:t>
            </a:r>
            <a:r>
              <a:rPr lang="x-none" sz="1800" b="1"/>
              <a:t>hysics </a:t>
            </a:r>
            <a:r>
              <a:rPr lang="x-none" sz="1800" b="1" dirty="0"/>
              <a:t>is the same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AA839D1-5AD9-4DE2-8030-233B5C99A6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9"/>
          <a:stretch/>
        </p:blipFill>
        <p:spPr>
          <a:xfrm>
            <a:off x="735522" y="3423073"/>
            <a:ext cx="865698" cy="108958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1048928-1E17-4642-8B91-B0A9F3D4E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6" b="14663"/>
          <a:stretch/>
        </p:blipFill>
        <p:spPr>
          <a:xfrm>
            <a:off x="7376624" y="1012057"/>
            <a:ext cx="917785" cy="101397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1E3206F-20F6-448C-AD91-50202278E368}"/>
              </a:ext>
            </a:extLst>
          </p:cNvPr>
          <p:cNvSpPr txBox="1"/>
          <p:nvPr/>
        </p:nvSpPr>
        <p:spPr>
          <a:xfrm>
            <a:off x="7381552" y="2018556"/>
            <a:ext cx="829073" cy="239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956" dirty="0"/>
              <a:t>Final Image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002DBC-FE2C-4755-A51A-74628B8C9B84}"/>
              </a:ext>
            </a:extLst>
          </p:cNvPr>
          <p:cNvSpPr txBox="1"/>
          <p:nvPr/>
        </p:nvSpPr>
        <p:spPr>
          <a:xfrm>
            <a:off x="629833" y="4515037"/>
            <a:ext cx="928459" cy="239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956" dirty="0"/>
              <a:t>Target Object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1961BC-9FBE-4009-9009-2588E8826BF2}"/>
              </a:ext>
            </a:extLst>
          </p:cNvPr>
          <p:cNvSpPr/>
          <p:nvPr/>
        </p:nvSpPr>
        <p:spPr>
          <a:xfrm>
            <a:off x="7148903" y="3371360"/>
            <a:ext cx="1365264" cy="1341723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5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0969F-423B-054A-B02C-A01432C1C7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64859" y="4911291"/>
            <a:ext cx="379141" cy="319296"/>
          </a:xfrm>
          <a:prstGeom prst="rect">
            <a:avLst/>
          </a:prstGeom>
        </p:spPr>
        <p:txBody>
          <a:bodyPr/>
          <a:lstStyle/>
          <a:p>
            <a:fld id="{CEF5AEB8-5A36-C845-97F1-51B77F44C76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2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 animBg="1"/>
      <p:bldP spid="38" grpId="0"/>
      <p:bldP spid="39" grpId="0"/>
      <p:bldP spid="40" grpId="0"/>
      <p:bldP spid="45" grpId="0" animBg="1"/>
      <p:bldP spid="36" grpId="0" animBg="1"/>
      <p:bldP spid="37" grpId="0" animBg="1"/>
      <p:bldP spid="4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CAA1A35-E5FB-4D48-BBFD-FD3585765811}"/>
              </a:ext>
            </a:extLst>
          </p:cNvPr>
          <p:cNvSpPr txBox="1"/>
          <p:nvPr/>
        </p:nvSpPr>
        <p:spPr>
          <a:xfrm>
            <a:off x="4700608" y="51882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050" dirty="0"/>
          </a:p>
        </p:txBody>
      </p:sp>
      <p:sp>
        <p:nvSpPr>
          <p:cNvPr id="16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4</a:t>
            </a:fld>
            <a:endParaRPr lang="fr-F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BA946D-2C21-8843-BA1A-D25C129CE27E}"/>
              </a:ext>
            </a:extLst>
          </p:cNvPr>
          <p:cNvGrpSpPr/>
          <p:nvPr/>
        </p:nvGrpSpPr>
        <p:grpSpPr>
          <a:xfrm>
            <a:off x="-18059" y="1058953"/>
            <a:ext cx="3552258" cy="3762525"/>
            <a:chOff x="-18059" y="1058953"/>
            <a:chExt cx="3552258" cy="376252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5FB5FEF-1E02-B640-952E-B32D55386ED6}"/>
                </a:ext>
              </a:extLst>
            </p:cNvPr>
            <p:cNvGrpSpPr/>
            <p:nvPr/>
          </p:nvGrpSpPr>
          <p:grpSpPr>
            <a:xfrm>
              <a:off x="108846" y="1058953"/>
              <a:ext cx="2791516" cy="2741518"/>
              <a:chOff x="108846" y="1058953"/>
              <a:chExt cx="2791516" cy="2741518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EA652B7-1F4D-5F4C-8F7D-7C0B1FCDE72F}"/>
                  </a:ext>
                </a:extLst>
              </p:cNvPr>
              <p:cNvSpPr txBox="1"/>
              <p:nvPr/>
            </p:nvSpPr>
            <p:spPr>
              <a:xfrm>
                <a:off x="385348" y="1058953"/>
                <a:ext cx="19800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>
                    <a:latin typeface="+mn-lt"/>
                  </a:rPr>
                  <a:t>2 Photon imaging</a:t>
                </a:r>
                <a:endParaRPr lang="fr-FR" sz="1800" dirty="0">
                  <a:latin typeface="+mn-lt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467B387-FC4E-B54F-9656-E6331E5DEA82}"/>
                  </a:ext>
                </a:extLst>
              </p:cNvPr>
              <p:cNvGrpSpPr/>
              <p:nvPr/>
            </p:nvGrpSpPr>
            <p:grpSpPr>
              <a:xfrm>
                <a:off x="108846" y="1691158"/>
                <a:ext cx="2791516" cy="2109313"/>
                <a:chOff x="686564" y="1515254"/>
                <a:chExt cx="3119772" cy="2231756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5D09BB49-94A0-784D-811D-A965EB3855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86564" y="1515254"/>
                  <a:ext cx="3116230" cy="223175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05197B6-2B6C-D547-9D14-F507C201C5E3}"/>
                    </a:ext>
                  </a:extLst>
                </p:cNvPr>
                <p:cNvSpPr txBox="1"/>
                <p:nvPr/>
              </p:nvSpPr>
              <p:spPr>
                <a:xfrm>
                  <a:off x="688709" y="2936659"/>
                  <a:ext cx="1143901" cy="52321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121919" tIns="121919" rIns="121919" bIns="121919" numCol="1" spcCol="38100" rtlCol="0" anchor="t">
                  <a:sp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0" i="0" u="none" strike="noStrike" cap="none" spc="0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+mn-lt"/>
                      <a:ea typeface="+mj-ea"/>
                      <a:cs typeface="+mj-cs"/>
                      <a:sym typeface="Arial"/>
                    </a:rPr>
                    <a:t>1 photon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8E803CE-828B-414F-A6D0-AFD75D8B6408}"/>
                    </a:ext>
                  </a:extLst>
                </p:cNvPr>
                <p:cNvSpPr txBox="1"/>
                <p:nvPr/>
              </p:nvSpPr>
              <p:spPr>
                <a:xfrm>
                  <a:off x="2662435" y="2706134"/>
                  <a:ext cx="1143901" cy="52321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121919" tIns="121919" rIns="121919" bIns="121919" numCol="1" spcCol="38100" rtlCol="0" anchor="t">
                  <a:sp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800" dirty="0">
                      <a:solidFill>
                        <a:schemeClr val="bg1"/>
                      </a:solidFill>
                      <a:latin typeface="+mn-lt"/>
                    </a:rPr>
                    <a:t>2</a:t>
                  </a:r>
                  <a:r>
                    <a:rPr kumimoji="0" lang="en-US" sz="1800" b="0" i="0" u="none" strike="noStrike" cap="none" spc="0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+mn-lt"/>
                      <a:ea typeface="+mj-ea"/>
                      <a:cs typeface="+mj-cs"/>
                      <a:sym typeface="Arial"/>
                    </a:rPr>
                    <a:t> photon</a:t>
                  </a:r>
                </a:p>
              </p:txBody>
            </p:sp>
          </p:grp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0B7B66C-BF07-AF4D-A379-B212D8B06BBE}"/>
                </a:ext>
              </a:extLst>
            </p:cNvPr>
            <p:cNvSpPr/>
            <p:nvPr/>
          </p:nvSpPr>
          <p:spPr>
            <a:xfrm>
              <a:off x="-18059" y="4052037"/>
              <a:ext cx="355225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err="1">
                  <a:solidFill>
                    <a:srgbClr val="262626"/>
                  </a:solidFill>
                  <a:latin typeface="+mn-lt"/>
                </a:rPr>
                <a:t>Denk</a:t>
              </a:r>
              <a:r>
                <a:rPr lang="en-US" sz="1100" dirty="0">
                  <a:solidFill>
                    <a:srgbClr val="262626"/>
                  </a:solidFill>
                  <a:latin typeface="+mn-lt"/>
                </a:rPr>
                <a:t> W., Strickler J., Webb W.</a:t>
              </a:r>
            </a:p>
            <a:p>
              <a:r>
                <a:rPr lang="en-US" sz="1100" b="1" dirty="0">
                  <a:solidFill>
                    <a:srgbClr val="262626"/>
                  </a:solidFill>
                  <a:latin typeface="+mn-lt"/>
                </a:rPr>
                <a:t>Two-Photon Laser Scanning Fluorescence Microscopy</a:t>
              </a:r>
            </a:p>
            <a:p>
              <a:r>
                <a:rPr lang="en-US" sz="1100" dirty="0">
                  <a:solidFill>
                    <a:srgbClr val="262626"/>
                  </a:solidFill>
                  <a:latin typeface="+mn-lt"/>
                </a:rPr>
                <a:t>Science, 248, 4951,</a:t>
              </a:r>
              <a:r>
                <a:rPr lang="en-US" sz="1100" b="1" dirty="0">
                  <a:solidFill>
                    <a:srgbClr val="262626"/>
                  </a:solidFill>
                  <a:latin typeface="+mn-lt"/>
                </a:rPr>
                <a:t> 1990</a:t>
              </a:r>
              <a:endParaRPr lang="en-US" b="1" dirty="0">
                <a:solidFill>
                  <a:srgbClr val="B2B1F3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94536C0-D84D-6A4C-B69B-2D3F65CF855F}"/>
              </a:ext>
            </a:extLst>
          </p:cNvPr>
          <p:cNvGrpSpPr/>
          <p:nvPr/>
        </p:nvGrpSpPr>
        <p:grpSpPr>
          <a:xfrm>
            <a:off x="2910108" y="1043374"/>
            <a:ext cx="4572000" cy="3913770"/>
            <a:chOff x="2910108" y="1043374"/>
            <a:chExt cx="4572000" cy="39137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EF7DEAD-BC23-FE49-BC00-9B01926486BA}"/>
                </a:ext>
              </a:extLst>
            </p:cNvPr>
            <p:cNvGrpSpPr/>
            <p:nvPr/>
          </p:nvGrpSpPr>
          <p:grpSpPr>
            <a:xfrm>
              <a:off x="2984475" y="1043374"/>
              <a:ext cx="3119636" cy="2928551"/>
              <a:chOff x="2984475" y="1043374"/>
              <a:chExt cx="3119636" cy="292855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136F18-EC66-482A-AE9D-3203BA7EA2FF}"/>
                  </a:ext>
                </a:extLst>
              </p:cNvPr>
              <p:cNvSpPr txBox="1"/>
              <p:nvPr/>
            </p:nvSpPr>
            <p:spPr>
              <a:xfrm>
                <a:off x="3829360" y="1043374"/>
                <a:ext cx="1351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sz="1800" dirty="0">
                    <a:latin typeface="+mn-lt"/>
                  </a:rPr>
                  <a:t>Light </a:t>
                </a:r>
                <a:r>
                  <a:rPr lang="fr-CH" sz="1800" dirty="0" err="1">
                    <a:latin typeface="+mn-lt"/>
                  </a:rPr>
                  <a:t>Sheet</a:t>
                </a:r>
                <a:endParaRPr lang="fr-FR" sz="1800" dirty="0">
                  <a:latin typeface="+mn-lt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60DAA74-67EA-4845-B193-734231CDB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4475" y="1823871"/>
                <a:ext cx="3119636" cy="2148054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E707C3-BB4B-F842-815C-58791E5CAB69}"/>
                </a:ext>
              </a:extLst>
            </p:cNvPr>
            <p:cNvSpPr/>
            <p:nvPr/>
          </p:nvSpPr>
          <p:spPr>
            <a:xfrm>
              <a:off x="2910108" y="4079981"/>
              <a:ext cx="4572000" cy="8771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 err="1">
                  <a:solidFill>
                    <a:srgbClr val="1C1D1E"/>
                  </a:solidFill>
                  <a:latin typeface="Open Sans"/>
                </a:rPr>
                <a:t>Voie</a:t>
              </a:r>
              <a:r>
                <a:rPr lang="en-US" dirty="0">
                  <a:solidFill>
                    <a:srgbClr val="1C1D1E"/>
                  </a:solidFill>
                  <a:latin typeface="Open Sans"/>
                </a:rPr>
                <a:t> A.H, Burns D.H, Spelman F.A</a:t>
              </a:r>
            </a:p>
            <a:p>
              <a:r>
                <a:rPr lang="en-US" dirty="0">
                  <a:solidFill>
                    <a:srgbClr val="1C1D1E"/>
                  </a:solidFill>
                  <a:latin typeface="Open Sans"/>
                </a:rPr>
                <a:t> </a:t>
              </a:r>
              <a:r>
                <a:rPr lang="en-US" b="1" dirty="0">
                  <a:solidFill>
                    <a:srgbClr val="1C1D1E"/>
                  </a:solidFill>
                  <a:latin typeface="Open Sans"/>
                </a:rPr>
                <a:t>Orthogonal-plane fluorescence optical sectioning:</a:t>
              </a:r>
            </a:p>
            <a:p>
              <a:r>
                <a:rPr lang="en-US" b="1" dirty="0">
                  <a:solidFill>
                    <a:srgbClr val="1C1D1E"/>
                  </a:solidFill>
                  <a:latin typeface="Open Sans"/>
                </a:rPr>
                <a:t> Three-dimensional imaging of macroscopic</a:t>
              </a:r>
            </a:p>
            <a:p>
              <a:r>
                <a:rPr lang="en-US" b="1" dirty="0">
                  <a:solidFill>
                    <a:srgbClr val="1C1D1E"/>
                  </a:solidFill>
                  <a:latin typeface="Open Sans"/>
                </a:rPr>
                <a:t> biological specimens</a:t>
              </a:r>
              <a:r>
                <a:rPr lang="en-US" dirty="0">
                  <a:solidFill>
                    <a:srgbClr val="1C1D1E"/>
                  </a:solidFill>
                  <a:latin typeface="Open Sans"/>
                </a:rPr>
                <a:t>, Journal of Microscopy, </a:t>
              </a:r>
              <a:r>
                <a:rPr lang="en-US" b="1" dirty="0">
                  <a:solidFill>
                    <a:srgbClr val="1C1D1E"/>
                  </a:solidFill>
                  <a:latin typeface="Open Sans"/>
                </a:rPr>
                <a:t>1993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3C05CDD-958A-EC44-AF5F-CF5EEEA8CC21}"/>
              </a:ext>
            </a:extLst>
          </p:cNvPr>
          <p:cNvGrpSpPr/>
          <p:nvPr/>
        </p:nvGrpSpPr>
        <p:grpSpPr>
          <a:xfrm>
            <a:off x="5681278" y="1042874"/>
            <a:ext cx="3366190" cy="4010547"/>
            <a:chOff x="5681278" y="1042874"/>
            <a:chExt cx="3366190" cy="40105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02906F-F174-934F-A5F2-47AEEF9BF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1525" y="3164449"/>
              <a:ext cx="2350232" cy="1888972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5499D20-C3F2-9646-BCE8-E94E5CC55BE7}"/>
                </a:ext>
              </a:extLst>
            </p:cNvPr>
            <p:cNvGrpSpPr/>
            <p:nvPr/>
          </p:nvGrpSpPr>
          <p:grpSpPr>
            <a:xfrm>
              <a:off x="5681278" y="1042874"/>
              <a:ext cx="3366190" cy="2486217"/>
              <a:chOff x="5681278" y="1042874"/>
              <a:chExt cx="3366190" cy="2486217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5F88711-8E7E-3F41-A982-61870828C4FA}"/>
                  </a:ext>
                </a:extLst>
              </p:cNvPr>
              <p:cNvSpPr txBox="1"/>
              <p:nvPr/>
            </p:nvSpPr>
            <p:spPr>
              <a:xfrm>
                <a:off x="7084459" y="1042874"/>
                <a:ext cx="1479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sz="1800" dirty="0">
                    <a:latin typeface="+mn-lt"/>
                  </a:rPr>
                  <a:t>Tomography</a:t>
                </a:r>
                <a:endParaRPr lang="fr-FR" sz="1800" dirty="0">
                  <a:latin typeface="+mn-lt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C3635DE-6F01-C243-BBE2-4B4F3E290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81278" y="1366755"/>
                <a:ext cx="3366190" cy="2162336"/>
              </a:xfrm>
              <a:prstGeom prst="rect">
                <a:avLst/>
              </a:prstGeom>
            </p:spPr>
          </p:pic>
        </p:grp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18B3A4-4E04-A04C-9C7A-BE63A7F03172}"/>
              </a:ext>
            </a:extLst>
          </p:cNvPr>
          <p:cNvSpPr>
            <a:spLocks noGrp="1"/>
          </p:cNvSpPr>
          <p:nvPr>
            <p:ph type="ftr" idx="4294967295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B30892-9664-304A-B955-486C1BF61598}"/>
              </a:ext>
            </a:extLst>
          </p:cNvPr>
          <p:cNvSpPr txBox="1"/>
          <p:nvPr/>
        </p:nvSpPr>
        <p:spPr>
          <a:xfrm>
            <a:off x="61824" y="0"/>
            <a:ext cx="3409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000"/>
              <a:t>From imaging</a:t>
            </a:r>
            <a:r>
              <a:rPr lang="fr-CH" sz="3000" dirty="0"/>
              <a:t>…….</a:t>
            </a:r>
            <a:endParaRPr lang="x-none" sz="3000" dirty="0"/>
          </a:p>
        </p:txBody>
      </p:sp>
    </p:spTree>
    <p:extLst>
      <p:ext uri="{BB962C8B-B14F-4D97-AF65-F5344CB8AC3E}">
        <p14:creationId xmlns:p14="http://schemas.microsoft.com/office/powerpoint/2010/main" val="86597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CAA1A35-E5FB-4D48-BBFD-FD3585765811}"/>
              </a:ext>
            </a:extLst>
          </p:cNvPr>
          <p:cNvSpPr txBox="1"/>
          <p:nvPr/>
        </p:nvSpPr>
        <p:spPr>
          <a:xfrm>
            <a:off x="4700608" y="51882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050" dirty="0"/>
          </a:p>
        </p:txBody>
      </p:sp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177197" y="67810"/>
            <a:ext cx="6660637" cy="6349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CH" sz="3000" b="0" dirty="0">
                <a:latin typeface="+mj-lt"/>
              </a:rPr>
              <a:t>….to</a:t>
            </a:r>
            <a:r>
              <a:rPr lang="x-none" sz="3000" b="0">
                <a:latin typeface="+mj-lt"/>
              </a:rPr>
              <a:t> printing objects</a:t>
            </a:r>
            <a:endParaRPr lang="en-US" sz="3000" b="0" dirty="0">
              <a:latin typeface="+mj-lt"/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5</a:t>
            </a:fld>
            <a:endParaRPr lang="fr-FR"/>
          </a:p>
        </p:txBody>
      </p:sp>
      <p:pic>
        <p:nvPicPr>
          <p:cNvPr id="2" name="Two-photon polymerization.mp4">
            <a:hlinkClick r:id="" action="ppaction://media"/>
            <a:extLst>
              <a:ext uri="{FF2B5EF4-FFF2-40B4-BE49-F238E27FC236}">
                <a16:creationId xmlns:a16="http://schemas.microsoft.com/office/drawing/2014/main" id="{8696FA74-949D-1E46-958C-A0B2EE0AF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197" y="1873386"/>
            <a:ext cx="2898372" cy="163033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A35A7C3-B6A6-CA44-B8DB-D1B2D47E9D51}"/>
              </a:ext>
            </a:extLst>
          </p:cNvPr>
          <p:cNvGrpSpPr/>
          <p:nvPr/>
        </p:nvGrpSpPr>
        <p:grpSpPr>
          <a:xfrm>
            <a:off x="3075569" y="729049"/>
            <a:ext cx="3062087" cy="3737335"/>
            <a:chOff x="3075569" y="729049"/>
            <a:chExt cx="3062087" cy="373733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136F18-EC66-482A-AE9D-3203BA7EA2FF}"/>
                </a:ext>
              </a:extLst>
            </p:cNvPr>
            <p:cNvSpPr txBox="1"/>
            <p:nvPr/>
          </p:nvSpPr>
          <p:spPr>
            <a:xfrm>
              <a:off x="3900795" y="729049"/>
              <a:ext cx="1351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800" dirty="0">
                  <a:latin typeface="+mn-lt"/>
                </a:rPr>
                <a:t>X</a:t>
              </a:r>
              <a:r>
                <a:rPr lang="x-none" sz="1800" dirty="0">
                  <a:latin typeface="+mn-lt"/>
                </a:rPr>
                <a:t>o</a:t>
              </a:r>
              <a:r>
                <a:rPr lang="fr-FR" sz="1800" dirty="0">
                  <a:latin typeface="+mn-lt"/>
                </a:rPr>
                <a:t>l</a:t>
              </a:r>
              <a:r>
                <a:rPr lang="x-none" sz="1800" dirty="0">
                  <a:latin typeface="+mn-lt"/>
                </a:rPr>
                <a:t>o</a:t>
              </a:r>
              <a:r>
                <a:rPr lang="fr-FR" sz="1800" dirty="0">
                  <a:latin typeface="+mn-lt"/>
                </a:rPr>
                <a:t>g</a:t>
              </a:r>
              <a:r>
                <a:rPr lang="x-none" sz="1800" dirty="0">
                  <a:latin typeface="+mn-lt"/>
                </a:rPr>
                <a:t>r</a:t>
              </a:r>
              <a:r>
                <a:rPr lang="fr-FR" sz="1800" dirty="0">
                  <a:latin typeface="+mn-lt"/>
                </a:rPr>
                <a:t>a</a:t>
              </a:r>
              <a:r>
                <a:rPr lang="x-none" sz="1800" dirty="0">
                  <a:latin typeface="+mn-lt"/>
                </a:rPr>
                <a:t>p</a:t>
              </a:r>
              <a:r>
                <a:rPr lang="fr-FR" sz="1800" dirty="0">
                  <a:latin typeface="+mn-lt"/>
                </a:rPr>
                <a:t>h</a:t>
              </a:r>
              <a:r>
                <a:rPr lang="x-none" sz="1800" dirty="0">
                  <a:latin typeface="+mn-lt"/>
                </a:rPr>
                <a:t>y</a:t>
              </a:r>
              <a:endParaRPr lang="fr-FR" sz="1800" dirty="0">
                <a:latin typeface="+mn-lt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5484AD0-D264-480D-81D2-E0E095191922}"/>
                </a:ext>
              </a:extLst>
            </p:cNvPr>
            <p:cNvSpPr/>
            <p:nvPr/>
          </p:nvSpPr>
          <p:spPr>
            <a:xfrm>
              <a:off x="3458774" y="3808512"/>
              <a:ext cx="2533454" cy="657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+mn-lt"/>
                  <a:ea typeface="+mn-ea"/>
                </a:rPr>
                <a:t>Regehly </a:t>
              </a:r>
              <a:r>
                <a:rPr lang="en-US" sz="1200" i="1" dirty="0">
                  <a:solidFill>
                    <a:schemeClr val="tx1"/>
                  </a:solidFill>
                  <a:latin typeface="+mn-lt"/>
                  <a:ea typeface="+mn-ea"/>
                </a:rPr>
                <a:t>et al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+mn-ea"/>
                </a:rPr>
                <a:t>. 2020. Xolography for linear volumetric 3D printing. </a:t>
              </a:r>
              <a:r>
                <a:rPr lang="en-US" sz="1200" i="1" dirty="0">
                  <a:solidFill>
                    <a:schemeClr val="tx1"/>
                  </a:solidFill>
                  <a:latin typeface="+mn-lt"/>
                  <a:ea typeface="+mn-ea"/>
                </a:rPr>
                <a:t>Nature, </a:t>
              </a:r>
              <a:r>
                <a:rPr lang="en-US" sz="1200" dirty="0">
                  <a:latin typeface="+mn-lt"/>
                </a:rPr>
                <a:t>88, 620–624 (</a:t>
              </a:r>
              <a:r>
                <a:rPr lang="en-US" sz="1200" b="1" dirty="0">
                  <a:latin typeface="+mn-lt"/>
                </a:rPr>
                <a:t>2020</a:t>
              </a:r>
              <a:r>
                <a:rPr lang="en-US" sz="1200" dirty="0">
                  <a:latin typeface="+mn-lt"/>
                </a:rPr>
                <a:t>)</a:t>
              </a:r>
              <a:endParaRPr lang="fr-FR" sz="1200" i="1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593DB2-AA2C-7B49-B846-EF8A8DCF3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75569" y="1696342"/>
              <a:ext cx="3062087" cy="180737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EA652B7-1F4D-5F4C-8F7D-7C0B1FCDE72F}"/>
              </a:ext>
            </a:extLst>
          </p:cNvPr>
          <p:cNvSpPr txBox="1"/>
          <p:nvPr/>
        </p:nvSpPr>
        <p:spPr>
          <a:xfrm>
            <a:off x="590920" y="716052"/>
            <a:ext cx="19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latin typeface="+mn-lt"/>
              </a:rPr>
              <a:t>2 Photon </a:t>
            </a:r>
            <a:r>
              <a:rPr lang="de-DE" sz="1800" dirty="0" err="1">
                <a:latin typeface="+mn-lt"/>
              </a:rPr>
              <a:t>printing</a:t>
            </a:r>
            <a:endParaRPr lang="fr-FR" sz="1800" dirty="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E28F34-1CF9-624D-8215-3026C7AC7CCF}"/>
              </a:ext>
            </a:extLst>
          </p:cNvPr>
          <p:cNvSpPr/>
          <p:nvPr/>
        </p:nvSpPr>
        <p:spPr>
          <a:xfrm>
            <a:off x="81951" y="3808512"/>
            <a:ext cx="3156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545454"/>
                </a:solidFill>
                <a:latin typeface="+mn-ea"/>
                <a:ea typeface="+mn-ea"/>
              </a:rPr>
              <a:t>Maruo</a:t>
            </a:r>
            <a:r>
              <a:rPr lang="en-US" sz="1200" dirty="0">
                <a:solidFill>
                  <a:srgbClr val="545454"/>
                </a:solidFill>
                <a:latin typeface="+mn-ea"/>
                <a:ea typeface="+mn-ea"/>
              </a:rPr>
              <a:t> S., O. Nakamura,  </a:t>
            </a:r>
            <a:r>
              <a:rPr lang="en-US" sz="1200" dirty="0" err="1">
                <a:solidFill>
                  <a:srgbClr val="545454"/>
                </a:solidFill>
                <a:latin typeface="+mn-ea"/>
                <a:ea typeface="+mn-ea"/>
              </a:rPr>
              <a:t>Kawata</a:t>
            </a:r>
            <a:r>
              <a:rPr lang="en-US" sz="1200" dirty="0">
                <a:solidFill>
                  <a:srgbClr val="545454"/>
                </a:solidFill>
                <a:latin typeface="+mn-ea"/>
                <a:ea typeface="+mn-ea"/>
              </a:rPr>
              <a:t> S., </a:t>
            </a:r>
          </a:p>
          <a:p>
            <a:r>
              <a:rPr lang="en-US" sz="1200" dirty="0">
                <a:solidFill>
                  <a:srgbClr val="545454"/>
                </a:solidFill>
                <a:latin typeface="+mn-ea"/>
                <a:ea typeface="+mn-ea"/>
              </a:rPr>
              <a:t>"Three-dimensional microfabrication with</a:t>
            </a:r>
          </a:p>
          <a:p>
            <a:r>
              <a:rPr lang="en-US" sz="1200" dirty="0">
                <a:solidFill>
                  <a:srgbClr val="545454"/>
                </a:solidFill>
                <a:latin typeface="+mn-ea"/>
                <a:ea typeface="+mn-ea"/>
              </a:rPr>
              <a:t> two-photon-absorbed photopolymerization," </a:t>
            </a:r>
          </a:p>
          <a:p>
            <a:r>
              <a:rPr lang="en-US" sz="1200" i="1" dirty="0">
                <a:solidFill>
                  <a:srgbClr val="545454"/>
                </a:solidFill>
                <a:latin typeface="+mn-ea"/>
                <a:ea typeface="+mn-ea"/>
              </a:rPr>
              <a:t>Opt. Lett</a:t>
            </a:r>
            <a:r>
              <a:rPr lang="en-US" sz="1200" dirty="0">
                <a:solidFill>
                  <a:srgbClr val="545454"/>
                </a:solidFill>
                <a:latin typeface="+mn-ea"/>
                <a:ea typeface="+mn-ea"/>
              </a:rPr>
              <a:t>. 22, 132-134 (</a:t>
            </a:r>
            <a:r>
              <a:rPr lang="en-US" sz="1200" b="1" dirty="0">
                <a:solidFill>
                  <a:srgbClr val="545454"/>
                </a:solidFill>
                <a:latin typeface="+mn-ea"/>
                <a:ea typeface="+mn-ea"/>
              </a:rPr>
              <a:t>1997</a:t>
            </a:r>
            <a:r>
              <a:rPr lang="en-US" sz="1200" dirty="0">
                <a:solidFill>
                  <a:srgbClr val="545454"/>
                </a:solidFill>
                <a:latin typeface="+mn-ea"/>
                <a:ea typeface="+mn-ea"/>
              </a:rPr>
              <a:t>)</a:t>
            </a:r>
            <a:endParaRPr lang="en-US" sz="1200" dirty="0">
              <a:latin typeface="+mn-ea"/>
              <a:ea typeface="+mn-ea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EF6C19-D8FB-DC4A-92AA-5E8A7A1C0518}"/>
              </a:ext>
            </a:extLst>
          </p:cNvPr>
          <p:cNvGrpSpPr/>
          <p:nvPr/>
        </p:nvGrpSpPr>
        <p:grpSpPr>
          <a:xfrm>
            <a:off x="4271963" y="716052"/>
            <a:ext cx="4919015" cy="4450512"/>
            <a:chOff x="4271963" y="716052"/>
            <a:chExt cx="4919015" cy="44505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82C2A71-E050-CF45-86BF-E090A517E17D}"/>
                </a:ext>
              </a:extLst>
            </p:cNvPr>
            <p:cNvGrpSpPr/>
            <p:nvPr/>
          </p:nvGrpSpPr>
          <p:grpSpPr>
            <a:xfrm>
              <a:off x="4472471" y="716052"/>
              <a:ext cx="4718507" cy="4450512"/>
              <a:chOff x="1395641" y="702289"/>
              <a:chExt cx="4718507" cy="445051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557E4DA-B470-48E3-BE38-01C217CF4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4386" y="1117059"/>
                <a:ext cx="2826886" cy="2826886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7070A1A-44C0-45D8-BEEA-510385239046}"/>
                  </a:ext>
                </a:extLst>
              </p:cNvPr>
              <p:cNvSpPr/>
              <p:nvPr/>
            </p:nvSpPr>
            <p:spPr>
              <a:xfrm>
                <a:off x="3074635" y="3883203"/>
                <a:ext cx="303951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+mn-ea"/>
                    <a:ea typeface="+mn-ea"/>
                  </a:rPr>
                  <a:t>Bernal, </a:t>
                </a:r>
                <a:r>
                  <a:rPr lang="en-US" sz="1200" i="1" dirty="0">
                    <a:solidFill>
                      <a:schemeClr val="tx1"/>
                    </a:solidFill>
                    <a:latin typeface="+mn-ea"/>
                    <a:ea typeface="+mn-ea"/>
                  </a:rPr>
                  <a:t>et al.</a:t>
                </a:r>
                <a:r>
                  <a:rPr lang="en-US" sz="1200" dirty="0">
                    <a:solidFill>
                      <a:schemeClr val="tx1"/>
                    </a:solidFill>
                    <a:latin typeface="+mn-ea"/>
                    <a:ea typeface="+mn-ea"/>
                  </a:rPr>
                  <a:t>,  Volumetric bioprinting of complex living‐tissue constructs within seconds. </a:t>
                </a:r>
                <a:r>
                  <a:rPr lang="en-US" sz="1200" i="1" dirty="0">
                    <a:solidFill>
                      <a:schemeClr val="tx1"/>
                    </a:solidFill>
                    <a:latin typeface="+mn-ea"/>
                    <a:ea typeface="+mn-ea"/>
                  </a:rPr>
                  <a:t>Adv. Mat. (</a:t>
                </a:r>
                <a:r>
                  <a:rPr lang="en-US" sz="1200" b="1" dirty="0">
                    <a:solidFill>
                      <a:schemeClr val="tx1"/>
                    </a:solidFill>
                    <a:latin typeface="+mn-ea"/>
                    <a:ea typeface="+mn-ea"/>
                  </a:rPr>
                  <a:t>2019</a:t>
                </a:r>
                <a:r>
                  <a:rPr lang="en-US" sz="1200" i="1" dirty="0">
                    <a:solidFill>
                      <a:schemeClr val="tx1"/>
                    </a:solidFill>
                    <a:latin typeface="+mn-ea"/>
                    <a:ea typeface="+mn-ea"/>
                  </a:rPr>
                  <a:t>)</a:t>
                </a:r>
                <a:endParaRPr lang="en-US" sz="1200" dirty="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4C28EF6-93FD-4FD5-B834-87EBC1487421}"/>
                  </a:ext>
                </a:extLst>
              </p:cNvPr>
              <p:cNvSpPr/>
              <p:nvPr/>
            </p:nvSpPr>
            <p:spPr>
              <a:xfrm>
                <a:off x="3731571" y="4483406"/>
                <a:ext cx="233559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200" dirty="0">
                    <a:solidFill>
                      <a:schemeClr val="tx1"/>
                    </a:solidFill>
                    <a:latin typeface="+mn-ea"/>
                    <a:ea typeface="+mn-ea"/>
                  </a:rPr>
                  <a:t>Kelly, </a:t>
                </a:r>
                <a:r>
                  <a:rPr lang="fr-FR" sz="1200" i="1" dirty="0">
                    <a:solidFill>
                      <a:schemeClr val="tx1"/>
                    </a:solidFill>
                    <a:latin typeface="+mn-ea"/>
                    <a:ea typeface="+mn-ea"/>
                  </a:rPr>
                  <a:t>et a</a:t>
                </a:r>
                <a:r>
                  <a:rPr lang="fr-FR" sz="1200" dirty="0">
                    <a:solidFill>
                      <a:schemeClr val="tx1"/>
                    </a:solidFill>
                    <a:latin typeface="+mn-ea"/>
                    <a:ea typeface="+mn-ea"/>
                  </a:rPr>
                  <a:t>l.. Volumetric additive manufacturing via tomographic reconstruction. </a:t>
                </a:r>
                <a:r>
                  <a:rPr lang="fr-FR" sz="1200" i="1" dirty="0">
                    <a:solidFill>
                      <a:schemeClr val="tx1"/>
                    </a:solidFill>
                    <a:latin typeface="+mn-ea"/>
                    <a:ea typeface="+mn-ea"/>
                  </a:rPr>
                  <a:t>Science (</a:t>
                </a:r>
                <a:r>
                  <a:rPr lang="fr-FR" sz="1200" b="1" dirty="0">
                    <a:solidFill>
                      <a:schemeClr val="tx1"/>
                    </a:solidFill>
                    <a:latin typeface="+mn-ea"/>
                    <a:ea typeface="+mn-ea"/>
                  </a:rPr>
                  <a:t>2019</a:t>
                </a:r>
                <a:r>
                  <a:rPr lang="fr-FR" sz="1200" i="1" dirty="0">
                    <a:solidFill>
                      <a:schemeClr val="tx1"/>
                    </a:solidFill>
                    <a:latin typeface="+mn-ea"/>
                    <a:ea typeface="+mn-ea"/>
                  </a:rPr>
                  <a:t>)</a:t>
                </a:r>
                <a:endParaRPr lang="fr-FR" sz="1200" dirty="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B248D0-7281-4837-910B-513DC2368C32}"/>
                  </a:ext>
                </a:extLst>
              </p:cNvPr>
              <p:cNvSpPr txBox="1"/>
              <p:nvPr/>
            </p:nvSpPr>
            <p:spPr>
              <a:xfrm>
                <a:off x="3365968" y="702289"/>
                <a:ext cx="2377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>
                    <a:latin typeface="+mn-lt"/>
                  </a:rPr>
                  <a:t>Tomographic Printing</a:t>
                </a:r>
                <a:endParaRPr lang="fr-FR" sz="1800" dirty="0">
                  <a:latin typeface="+mn-lt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395641" y="4506470"/>
                <a:ext cx="303951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latin typeface="+mn-ea"/>
                    <a:ea typeface="+mn-ea"/>
                  </a:rPr>
                  <a:t>Loterie, </a:t>
                </a:r>
                <a:r>
                  <a:rPr lang="en-US" sz="1200" i="1" dirty="0">
                    <a:solidFill>
                      <a:schemeClr val="tx1"/>
                    </a:solidFill>
                    <a:latin typeface="+mn-ea"/>
                    <a:ea typeface="+mn-ea"/>
                  </a:rPr>
                  <a:t>et al.</a:t>
                </a:r>
                <a:r>
                  <a:rPr lang="en-US" sz="1200" dirty="0">
                    <a:solidFill>
                      <a:schemeClr val="tx1"/>
                    </a:solidFill>
                    <a:latin typeface="+mn-ea"/>
                    <a:ea typeface="+mn-ea"/>
                  </a:rPr>
                  <a:t>. High-resolution tomographic volumetric additive manufacturing. </a:t>
                </a:r>
                <a:r>
                  <a:rPr lang="en-US" sz="1200" i="1" dirty="0">
                    <a:solidFill>
                      <a:schemeClr val="tx1"/>
                    </a:solidFill>
                    <a:latin typeface="+mn-ea"/>
                    <a:ea typeface="+mn-ea"/>
                  </a:rPr>
                  <a:t>Nat Com.</a:t>
                </a:r>
                <a:r>
                  <a:rPr lang="en-US" sz="1200" dirty="0">
                    <a:solidFill>
                      <a:schemeClr val="tx1"/>
                    </a:solidFill>
                    <a:latin typeface="+mn-ea"/>
                    <a:ea typeface="+mn-ea"/>
                  </a:rPr>
                  <a:t> (</a:t>
                </a:r>
                <a:r>
                  <a:rPr lang="en-US" sz="1200" b="1" dirty="0">
                    <a:solidFill>
                      <a:schemeClr val="tx1"/>
                    </a:solidFill>
                    <a:latin typeface="+mn-ea"/>
                    <a:ea typeface="+mn-ea"/>
                  </a:rPr>
                  <a:t>2020</a:t>
                </a:r>
                <a:r>
                  <a:rPr lang="en-US" sz="1200" dirty="0">
                    <a:solidFill>
                      <a:schemeClr val="tx1"/>
                    </a:solidFill>
                    <a:latin typeface="+mn-ea"/>
                    <a:ea typeface="+mn-ea"/>
                  </a:rPr>
                  <a:t>)</a:t>
                </a:r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B8A10BD-838D-4942-9180-6FF7F23BA420}"/>
                </a:ext>
              </a:extLst>
            </p:cNvPr>
            <p:cNvSpPr/>
            <p:nvPr/>
          </p:nvSpPr>
          <p:spPr>
            <a:xfrm>
              <a:off x="4271963" y="3843338"/>
              <a:ext cx="2257425" cy="1185862"/>
            </a:xfrm>
            <a:custGeom>
              <a:avLst/>
              <a:gdLst>
                <a:gd name="connsiteX0" fmla="*/ 2257425 w 2257425"/>
                <a:gd name="connsiteY0" fmla="*/ 0 h 1185862"/>
                <a:gd name="connsiteX1" fmla="*/ 1657350 w 2257425"/>
                <a:gd name="connsiteY1" fmla="*/ 0 h 1185862"/>
                <a:gd name="connsiteX2" fmla="*/ 1657350 w 2257425"/>
                <a:gd name="connsiteY2" fmla="*/ 685800 h 1185862"/>
                <a:gd name="connsiteX3" fmla="*/ 0 w 2257425"/>
                <a:gd name="connsiteY3" fmla="*/ 685800 h 1185862"/>
                <a:gd name="connsiteX4" fmla="*/ 0 w 2257425"/>
                <a:gd name="connsiteY4" fmla="*/ 1185862 h 118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7425" h="1185862">
                  <a:moveTo>
                    <a:pt x="2257425" y="0"/>
                  </a:moveTo>
                  <a:lnTo>
                    <a:pt x="1657350" y="0"/>
                  </a:lnTo>
                  <a:lnTo>
                    <a:pt x="1657350" y="685800"/>
                  </a:lnTo>
                  <a:lnTo>
                    <a:pt x="0" y="685800"/>
                  </a:lnTo>
                  <a:lnTo>
                    <a:pt x="0" y="1185862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5169A07D-0079-AF4A-8591-1910D143A2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324" y="1143944"/>
            <a:ext cx="2868559" cy="30892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618B972-2CF2-ED41-AE3B-4CD2B80488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6695" y="1421218"/>
            <a:ext cx="2925830" cy="23673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7386983-5477-9045-9A0C-FC01FFECB5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1580" y="1399518"/>
            <a:ext cx="2696784" cy="250520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CA5F1-2E42-6247-BE4A-D997B8EFB023}"/>
              </a:ext>
            </a:extLst>
          </p:cNvPr>
          <p:cNvSpPr>
            <a:spLocks noGrp="1"/>
          </p:cNvSpPr>
          <p:nvPr>
            <p:ph type="ftr" idx="4294967295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5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732B6-3FFD-1245-A159-EFF8772E2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987" y="906044"/>
            <a:ext cx="6218476" cy="3822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DE054B-8C8E-834E-B595-2C3862B5223D}"/>
              </a:ext>
            </a:extLst>
          </p:cNvPr>
          <p:cNvSpPr txBox="1"/>
          <p:nvPr/>
        </p:nvSpPr>
        <p:spPr>
          <a:xfrm>
            <a:off x="132347" y="-68514"/>
            <a:ext cx="7881323" cy="64632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2 photon + power control = “Greyscale Lithography”</a:t>
            </a:r>
          </a:p>
        </p:txBody>
      </p:sp>
    </p:spTree>
    <p:extLst>
      <p:ext uri="{BB962C8B-B14F-4D97-AF65-F5344CB8AC3E}">
        <p14:creationId xmlns:p14="http://schemas.microsoft.com/office/powerpoint/2010/main" val="2713229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27B401-C7C5-914D-974B-DB1131646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89616"/>
            <a:ext cx="6425866" cy="421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14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70957-FC86-E14E-9EB8-C41FB813D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02" y="0"/>
            <a:ext cx="66675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F00B49-C34D-7A4A-A99E-A8203B3AE03A}"/>
              </a:ext>
            </a:extLst>
          </p:cNvPr>
          <p:cNvSpPr txBox="1"/>
          <p:nvPr/>
        </p:nvSpPr>
        <p:spPr>
          <a:xfrm>
            <a:off x="4068878" y="2755232"/>
            <a:ext cx="741548" cy="61555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21919" tIns="121919" rIns="121919" bIns="12191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x 5 </a:t>
            </a:r>
          </a:p>
        </p:txBody>
      </p:sp>
    </p:spTree>
    <p:extLst>
      <p:ext uri="{BB962C8B-B14F-4D97-AF65-F5344CB8AC3E}">
        <p14:creationId xmlns:p14="http://schemas.microsoft.com/office/powerpoint/2010/main" val="303750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6FDBF-2685-9443-B90D-4397A931D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635" y="178803"/>
            <a:ext cx="5067300" cy="452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C831A3-AE43-084B-8D31-48E48D036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20" y="647253"/>
            <a:ext cx="2720807" cy="40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966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413C3A"/>
      </a:dk1>
      <a:lt1>
        <a:srgbClr val="FFFFFF"/>
      </a:lt1>
      <a:dk2>
        <a:srgbClr val="A7A7A7"/>
      </a:dk2>
      <a:lt2>
        <a:srgbClr val="535353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0000FF"/>
      </a:hlink>
      <a:folHlink>
        <a:srgbClr val="FF00FF"/>
      </a:folHlink>
    </a:clrScheme>
    <a:fontScheme name="Thème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0000FF"/>
      </a:hlink>
      <a:folHlink>
        <a:srgbClr val="FF00FF"/>
      </a:folHlink>
    </a:clrScheme>
    <a:fontScheme name="Thème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33400</TotalTime>
  <Words>441</Words>
  <Application>Microsoft Macintosh PowerPoint</Application>
  <PresentationFormat>On-screen Show (16:9)</PresentationFormat>
  <Paragraphs>77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Franklin Gothic Demi Cond</vt:lpstr>
      <vt:lpstr>Helvetica</vt:lpstr>
      <vt:lpstr>Helvetica Neue</vt:lpstr>
      <vt:lpstr>Open Sans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….to printing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Imaging  @EPFL</dc:title>
  <cp:lastModifiedBy>Christophe Moser</cp:lastModifiedBy>
  <cp:revision>412</cp:revision>
  <cp:lastPrinted>2020-04-06T12:03:29Z</cp:lastPrinted>
  <dcterms:modified xsi:type="dcterms:W3CDTF">2023-02-19T18:17:57Z</dcterms:modified>
</cp:coreProperties>
</file>